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77" r:id="rId3"/>
    <p:sldId id="276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08CFE-6442-413F-A5F1-5ADC72A21040}" type="datetimeFigureOut">
              <a:rPr lang="da-DK" smtClean="0"/>
              <a:t>18-08-2015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DF861-123F-412A-B1C0-D294C463036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0598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58B7B781-CB46-4E7B-B80E-D4FA5EC1BE50}" type="slidenum">
              <a:rPr lang="da-DK" altLang="en-US" sz="1200"/>
              <a:pPr eaLnBrk="1" hangingPunct="1">
                <a:spcBef>
                  <a:spcPct val="0"/>
                </a:spcBef>
                <a:defRPr/>
              </a:pPr>
              <a:t>1</a:t>
            </a:fld>
            <a:endParaRPr lang="da-DK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a-DK" altLang="en-US" smtClean="0"/>
              <a:t>Section page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018F-B100-4CED-8A6D-3297F720C736}" type="datetimeFigureOut">
              <a:rPr lang="da-DK" smtClean="0"/>
              <a:t>18-08-2015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66CB-A9B6-4755-8B67-BD03B63E2F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978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018F-B100-4CED-8A6D-3297F720C736}" type="datetimeFigureOut">
              <a:rPr lang="da-DK" smtClean="0"/>
              <a:t>18-08-2015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66CB-A9B6-4755-8B67-BD03B63E2F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224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018F-B100-4CED-8A6D-3297F720C736}" type="datetimeFigureOut">
              <a:rPr lang="da-DK" smtClean="0"/>
              <a:t>18-08-2015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66CB-A9B6-4755-8B67-BD03B63E2F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9903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-11113" y="908720"/>
            <a:ext cx="9144001" cy="0"/>
          </a:xfrm>
          <a:prstGeom prst="line">
            <a:avLst/>
          </a:prstGeom>
          <a:ln w="76200">
            <a:solidFill>
              <a:srgbClr val="6FBF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-11071" y="332656"/>
            <a:ext cx="8712968" cy="504056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839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018F-B100-4CED-8A6D-3297F720C736}" type="datetimeFigureOut">
              <a:rPr lang="da-DK" smtClean="0"/>
              <a:t>18-08-2015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66CB-A9B6-4755-8B67-BD03B63E2F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039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018F-B100-4CED-8A6D-3297F720C736}" type="datetimeFigureOut">
              <a:rPr lang="da-DK" smtClean="0"/>
              <a:t>18-08-2015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66CB-A9B6-4755-8B67-BD03B63E2F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430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018F-B100-4CED-8A6D-3297F720C736}" type="datetimeFigureOut">
              <a:rPr lang="da-DK" smtClean="0"/>
              <a:t>18-08-2015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66CB-A9B6-4755-8B67-BD03B63E2F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4545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018F-B100-4CED-8A6D-3297F720C736}" type="datetimeFigureOut">
              <a:rPr lang="da-DK" smtClean="0"/>
              <a:t>18-08-2015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66CB-A9B6-4755-8B67-BD03B63E2F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508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018F-B100-4CED-8A6D-3297F720C736}" type="datetimeFigureOut">
              <a:rPr lang="da-DK" smtClean="0"/>
              <a:t>18-08-2015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66CB-A9B6-4755-8B67-BD03B63E2F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640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018F-B100-4CED-8A6D-3297F720C736}" type="datetimeFigureOut">
              <a:rPr lang="da-DK" smtClean="0"/>
              <a:t>18-08-2015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66CB-A9B6-4755-8B67-BD03B63E2F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196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018F-B100-4CED-8A6D-3297F720C736}" type="datetimeFigureOut">
              <a:rPr lang="da-DK" smtClean="0"/>
              <a:t>18-08-2015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66CB-A9B6-4755-8B67-BD03B63E2F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229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018F-B100-4CED-8A6D-3297F720C736}" type="datetimeFigureOut">
              <a:rPr lang="da-DK" smtClean="0"/>
              <a:t>18-08-2015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66CB-A9B6-4755-8B67-BD03B63E2F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917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5018F-B100-4CED-8A6D-3297F720C736}" type="datetimeFigureOut">
              <a:rPr lang="da-DK" smtClean="0"/>
              <a:t>18-08-2015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C66CB-A9B6-4755-8B67-BD03B63E2F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757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 descr="Picture4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3"/>
            <a:srcRect/>
            <a:stretch>
              <a:fillRect/>
            </a:stretch>
          </a:blip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0"/>
            <a:endParaRPr lang="da-DK" altLang="en-US" dirty="0" smtClean="0">
              <a:solidFill>
                <a:schemeClr val="bg1"/>
              </a:solidFill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1417327"/>
            <a:ext cx="8568951" cy="2581895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89000"/>
              </a:lnSpc>
            </a:pPr>
            <a:r>
              <a:rPr lang="da-DK" altLang="en-US" sz="5400" dirty="0" smtClean="0">
                <a:solidFill>
                  <a:schemeClr val="bg1"/>
                </a:solidFill>
              </a:rPr>
              <a:t>Informationsmøde</a:t>
            </a:r>
            <a:br>
              <a:rPr lang="da-DK" altLang="en-US" sz="5400" dirty="0" smtClean="0">
                <a:solidFill>
                  <a:schemeClr val="bg1"/>
                </a:solidFill>
              </a:rPr>
            </a:br>
            <a:r>
              <a:rPr lang="da-DK" altLang="en-US" sz="5400" dirty="0">
                <a:solidFill>
                  <a:schemeClr val="bg1"/>
                </a:solidFill>
              </a:rPr>
              <a:t/>
            </a:r>
            <a:br>
              <a:rPr lang="da-DK" altLang="en-US" sz="5400" dirty="0">
                <a:solidFill>
                  <a:schemeClr val="bg1"/>
                </a:solidFill>
              </a:rPr>
            </a:br>
            <a:r>
              <a:rPr lang="da-DK" altLang="en-US" sz="4000" dirty="0" smtClean="0">
                <a:solidFill>
                  <a:schemeClr val="bg1"/>
                </a:solidFill>
              </a:rPr>
              <a:t>INSPIRE implementering i Danmark</a:t>
            </a:r>
            <a:br>
              <a:rPr lang="da-DK" altLang="en-US" sz="4000" dirty="0" smtClean="0">
                <a:solidFill>
                  <a:schemeClr val="bg1"/>
                </a:solidFill>
              </a:rPr>
            </a:br>
            <a:r>
              <a:rPr lang="da-DK" altLang="en-US" sz="4000" dirty="0" smtClean="0">
                <a:solidFill>
                  <a:schemeClr val="bg1"/>
                </a:solidFill>
              </a:rPr>
              <a:t>18. august 2015</a:t>
            </a:r>
            <a:r>
              <a:rPr lang="da-DK" altLang="en-US" sz="3600" dirty="0" smtClean="0">
                <a:solidFill>
                  <a:schemeClr val="bg1"/>
                </a:solidFill>
              </a:rPr>
              <a:t/>
            </a:r>
            <a:br>
              <a:rPr lang="da-DK" altLang="en-US" sz="3600" dirty="0" smtClean="0">
                <a:solidFill>
                  <a:schemeClr val="bg1"/>
                </a:solidFill>
              </a:rPr>
            </a:br>
            <a:endParaRPr lang="da-DK" altLang="en-US" sz="4000" dirty="0" smtClean="0">
              <a:solidFill>
                <a:schemeClr val="bg1"/>
              </a:solidFill>
            </a:endParaRPr>
          </a:p>
        </p:txBody>
      </p:sp>
      <p:pic>
        <p:nvPicPr>
          <p:cNvPr id="512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89150" y="2708275"/>
            <a:ext cx="1638300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-2089150" y="1927225"/>
            <a:ext cx="198120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spcBef>
                <a:spcPct val="95000"/>
              </a:spcBef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95000"/>
              </a:spcBef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95000"/>
              </a:spcBef>
              <a:buChar char="•"/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95000"/>
              </a:spcBef>
              <a:buChar char="•"/>
              <a:defRPr sz="14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95000"/>
              </a:spcBef>
              <a:buChar char="•"/>
              <a:defRPr sz="12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95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95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95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95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altLang="en-US" sz="900" b="1">
                <a:solidFill>
                  <a:schemeClr val="bg1"/>
                </a:solidFill>
                <a:latin typeface="Verdana" pitchFamily="34" charset="0"/>
              </a:rPr>
              <a:t>Indsæt nyt billede</a:t>
            </a:r>
            <a:br>
              <a:rPr lang="en-GB" altLang="en-US" sz="900" b="1">
                <a:solidFill>
                  <a:schemeClr val="bg1"/>
                </a:solidFill>
                <a:latin typeface="Verdana" pitchFamily="34" charset="0"/>
              </a:rPr>
            </a:br>
            <a:r>
              <a:rPr lang="en-GB" altLang="en-US" sz="900">
                <a:solidFill>
                  <a:schemeClr val="bg1"/>
                </a:solidFill>
                <a:latin typeface="Verdana" pitchFamily="34" charset="0"/>
              </a:rPr>
              <a:t>Format: H19,05 x B25,4 cm</a:t>
            </a:r>
          </a:p>
          <a:p>
            <a:pPr algn="r" eaLnBrk="1" hangingPunct="1">
              <a:spcBef>
                <a:spcPct val="50000"/>
              </a:spcBef>
            </a:pPr>
            <a:r>
              <a:rPr lang="en-GB" altLang="en-US" sz="900">
                <a:solidFill>
                  <a:schemeClr val="bg1"/>
                </a:solidFill>
                <a:latin typeface="Verdana" pitchFamily="34" charset="0"/>
              </a:rPr>
              <a:t>1. Klik på billede-ikonet </a:t>
            </a:r>
            <a:br>
              <a:rPr lang="en-GB" altLang="en-US" sz="900">
                <a:solidFill>
                  <a:schemeClr val="bg1"/>
                </a:solidFill>
                <a:latin typeface="Verdana" pitchFamily="34" charset="0"/>
              </a:rPr>
            </a:br>
            <a:r>
              <a:rPr lang="en-GB" altLang="en-US" sz="900">
                <a:solidFill>
                  <a:schemeClr val="bg1"/>
                </a:solidFill>
                <a:latin typeface="Verdana" pitchFamily="34" charset="0"/>
              </a:rPr>
              <a:t>og indsæt billede i korrekt størrelse</a:t>
            </a:r>
          </a:p>
          <a:p>
            <a:pPr algn="r" eaLnBrk="1" hangingPunct="1">
              <a:spcBef>
                <a:spcPct val="50000"/>
              </a:spcBef>
            </a:pPr>
            <a:r>
              <a:rPr lang="en-GB" altLang="en-US" sz="900">
                <a:solidFill>
                  <a:schemeClr val="bg1"/>
                </a:solidFill>
                <a:latin typeface="Verdana" pitchFamily="34" charset="0"/>
              </a:rPr>
              <a:t>2. Højreklik på billedet </a:t>
            </a:r>
            <a:br>
              <a:rPr lang="en-GB" altLang="en-US" sz="900">
                <a:solidFill>
                  <a:schemeClr val="bg1"/>
                </a:solidFill>
                <a:latin typeface="Verdana" pitchFamily="34" charset="0"/>
              </a:rPr>
            </a:br>
            <a:r>
              <a:rPr lang="en-GB" altLang="en-US" sz="900">
                <a:solidFill>
                  <a:schemeClr val="bg1"/>
                </a:solidFill>
                <a:latin typeface="Verdana" pitchFamily="34" charset="0"/>
              </a:rPr>
              <a:t>og placér det bagerst</a:t>
            </a:r>
          </a:p>
        </p:txBody>
      </p:sp>
      <p:pic>
        <p:nvPicPr>
          <p:cNvPr id="5126" name="Picture 11" descr="KronenHvi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6400800"/>
            <a:ext cx="2238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113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698" y="0"/>
            <a:ext cx="6866303" cy="836712"/>
          </a:xfrm>
        </p:spPr>
        <p:txBody>
          <a:bodyPr lIns="54000" rIns="54000"/>
          <a:lstStyle/>
          <a:p>
            <a:r>
              <a:rPr lang="en-US" dirty="0" smtClean="0"/>
              <a:t>Accessibility of spatial data sets</a:t>
            </a:r>
            <a:br>
              <a:rPr lang="en-US" dirty="0" smtClean="0"/>
            </a:br>
            <a:r>
              <a:rPr lang="en-US" dirty="0" smtClean="0"/>
              <a:t>through view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download services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9890"/>
            <a:ext cx="9144000" cy="309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0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Time </a:t>
            </a:r>
            <a:r>
              <a:rPr lang="da-DK" dirty="0" err="1" smtClean="0"/>
              <a:t>table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16013" y="1556792"/>
            <a:ext cx="7164387" cy="475252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3 </a:t>
            </a:r>
            <a:r>
              <a:rPr lang="en-US" sz="2000" dirty="0"/>
              <a:t>December 2010: Annex I-II metadata to be </a:t>
            </a:r>
            <a:r>
              <a:rPr lang="en-US" sz="2000" dirty="0" smtClean="0"/>
              <a:t>published</a:t>
            </a:r>
          </a:p>
          <a:p>
            <a:r>
              <a:rPr lang="en-US" sz="2000" dirty="0" smtClean="0"/>
              <a:t>3 </a:t>
            </a:r>
            <a:r>
              <a:rPr lang="en-US" sz="2000" dirty="0"/>
              <a:t>December </a:t>
            </a:r>
            <a:r>
              <a:rPr lang="en-US" sz="2000" dirty="0" smtClean="0"/>
              <a:t>2013 Annex </a:t>
            </a:r>
            <a:r>
              <a:rPr lang="en-US" sz="2000" dirty="0"/>
              <a:t>III metadata to be </a:t>
            </a:r>
            <a:r>
              <a:rPr lang="en-US" sz="2000" dirty="0" smtClean="0"/>
              <a:t>published</a:t>
            </a:r>
            <a:endParaRPr lang="en-US" sz="2000" dirty="0"/>
          </a:p>
          <a:p>
            <a:r>
              <a:rPr lang="en-US" sz="2000" b="1" dirty="0" smtClean="0"/>
              <a:t>9 </a:t>
            </a:r>
            <a:r>
              <a:rPr lang="en-US" sz="2000" b="1" dirty="0"/>
              <a:t>November 2011, discovery and view services </a:t>
            </a:r>
            <a:r>
              <a:rPr lang="en-US" sz="2000" b="1" dirty="0" smtClean="0"/>
              <a:t>for spatial </a:t>
            </a:r>
            <a:r>
              <a:rPr lang="en-US" sz="2000" b="1" dirty="0"/>
              <a:t>data sets </a:t>
            </a:r>
            <a:r>
              <a:rPr lang="en-US" sz="2000" b="1" dirty="0" smtClean="0"/>
              <a:t>and services Annex I - II</a:t>
            </a:r>
          </a:p>
          <a:p>
            <a:r>
              <a:rPr lang="en-US" sz="2000" b="1" dirty="0" smtClean="0"/>
              <a:t>3 </a:t>
            </a:r>
            <a:r>
              <a:rPr lang="en-US" sz="2000" b="1" dirty="0"/>
              <a:t>December 2013 for </a:t>
            </a:r>
            <a:r>
              <a:rPr lang="en-US" sz="2000" b="1" dirty="0" smtClean="0"/>
              <a:t>Annex </a:t>
            </a:r>
            <a:r>
              <a:rPr lang="da-DK" sz="2000" b="1" dirty="0" smtClean="0"/>
              <a:t>III</a:t>
            </a:r>
            <a:endParaRPr lang="da-DK" sz="2000" b="1" dirty="0"/>
          </a:p>
          <a:p>
            <a:r>
              <a:rPr lang="da-DK" sz="2000" b="1" dirty="0" smtClean="0"/>
              <a:t>28 </a:t>
            </a:r>
            <a:r>
              <a:rPr lang="da-DK" sz="2000" b="1" dirty="0"/>
              <a:t>December 2012 for </a:t>
            </a:r>
            <a:r>
              <a:rPr lang="da-DK" sz="2000" b="1" dirty="0" err="1"/>
              <a:t>Annex</a:t>
            </a:r>
            <a:r>
              <a:rPr lang="da-DK" sz="2000" b="1" dirty="0"/>
              <a:t> I-II </a:t>
            </a:r>
            <a:r>
              <a:rPr lang="en-US" sz="2000" b="1" dirty="0" smtClean="0"/>
              <a:t>download </a:t>
            </a:r>
            <a:r>
              <a:rPr lang="en-US" sz="2000" b="1" dirty="0"/>
              <a:t>and (where applicable) transformation </a:t>
            </a:r>
            <a:endParaRPr lang="da-DK" sz="2000" b="1" dirty="0" smtClean="0"/>
          </a:p>
          <a:p>
            <a:r>
              <a:rPr lang="da-DK" sz="2000" b="1" dirty="0" smtClean="0"/>
              <a:t>3 </a:t>
            </a:r>
            <a:r>
              <a:rPr lang="da-DK" sz="2000" b="1" dirty="0"/>
              <a:t>December 2013 for </a:t>
            </a:r>
            <a:r>
              <a:rPr lang="da-DK" sz="2000" b="1" dirty="0" err="1"/>
              <a:t>Annex</a:t>
            </a:r>
            <a:r>
              <a:rPr lang="da-DK" sz="2000" b="1" dirty="0"/>
              <a:t> </a:t>
            </a:r>
            <a:r>
              <a:rPr lang="da-DK" sz="2000" b="1" dirty="0" smtClean="0"/>
              <a:t>III </a:t>
            </a:r>
          </a:p>
          <a:p>
            <a:r>
              <a:rPr lang="en-US" sz="2000" dirty="0" smtClean="0"/>
              <a:t>21 </a:t>
            </a:r>
            <a:r>
              <a:rPr lang="en-US" sz="2000" dirty="0"/>
              <a:t>October 2015, newly created or extensively restructured Annex II and III </a:t>
            </a:r>
            <a:r>
              <a:rPr lang="en-US" sz="2000" dirty="0" smtClean="0"/>
              <a:t>data </a:t>
            </a:r>
            <a:r>
              <a:rPr lang="en-US" sz="2000" dirty="0" err="1" smtClean="0"/>
              <a:t>organised</a:t>
            </a:r>
            <a:r>
              <a:rPr lang="en-US" sz="2000" dirty="0" smtClean="0"/>
              <a:t> </a:t>
            </a:r>
            <a:r>
              <a:rPr lang="en-US" sz="2000" dirty="0"/>
              <a:t>according to INSPIRE data </a:t>
            </a:r>
            <a:r>
              <a:rPr lang="en-US" sz="2000" dirty="0" smtClean="0"/>
              <a:t>specifications 2015 – 2020 - 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96578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EU KOM er på stikkerne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…draw </a:t>
            </a:r>
            <a:r>
              <a:rPr lang="en-US" dirty="0"/>
              <a:t>your attention to the obligations set out </a:t>
            </a:r>
            <a:r>
              <a:rPr lang="en-US" dirty="0" smtClean="0"/>
              <a:t>in "the </a:t>
            </a:r>
            <a:r>
              <a:rPr lang="en-US" dirty="0"/>
              <a:t>INSPIRE Directive</a:t>
            </a:r>
            <a:r>
              <a:rPr lang="en-US" dirty="0" smtClean="0"/>
              <a:t>".</a:t>
            </a:r>
          </a:p>
          <a:p>
            <a:r>
              <a:rPr lang="en-US" dirty="0"/>
              <a:t>a number of very important deadlines that have elapsed and that should </a:t>
            </a:r>
            <a:r>
              <a:rPr lang="en-US" dirty="0" smtClean="0"/>
              <a:t>be respected </a:t>
            </a:r>
            <a:r>
              <a:rPr lang="en-US" dirty="0"/>
              <a:t>by the Member </a:t>
            </a:r>
            <a:r>
              <a:rPr lang="en-US" dirty="0" smtClean="0"/>
              <a:t>States</a:t>
            </a:r>
          </a:p>
          <a:p>
            <a:r>
              <a:rPr lang="en-US" dirty="0" smtClean="0"/>
              <a:t>before </a:t>
            </a:r>
            <a:r>
              <a:rPr lang="en-US" dirty="0"/>
              <a:t>taking further steps on these, we would like to hold a pre-Pilot bilateral </a:t>
            </a:r>
            <a:r>
              <a:rPr lang="en-US" dirty="0" smtClean="0"/>
              <a:t>technical meeting </a:t>
            </a:r>
            <a:r>
              <a:rPr lang="en-US" dirty="0"/>
              <a:t>with the national </a:t>
            </a:r>
            <a:r>
              <a:rPr lang="en-US" dirty="0" smtClean="0"/>
              <a:t>experts……</a:t>
            </a:r>
            <a:endParaRPr lang="da-DK" dirty="0"/>
          </a:p>
          <a:p>
            <a:r>
              <a:rPr lang="da-DK" dirty="0" smtClean="0"/>
              <a:t>Danmark har endnu ikke modtaget dette, men det kommer</a:t>
            </a:r>
          </a:p>
          <a:p>
            <a:pPr lvl="1"/>
            <a:r>
              <a:rPr lang="da-DK" dirty="0" smtClean="0"/>
              <a:t>Og på det tidspunkt har vi brug for at have ”noget med”…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4820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Tilpasset politik for implementering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15616" y="1556792"/>
            <a:ext cx="7164387" cy="4598119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a-DK" dirty="0" smtClean="0"/>
              <a:t>Det nationale kontaktpunkt fremlægger for Samordningsudvalget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/>
              <a:t>Vi anbefaler at der fokusereres på at: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-  få gjort data tilgængelige (tjenester)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- at få metadata vedligeholdt mindst én gang årligt + 	ved ændringer af datasæt/tjenester (bekendtgørelse)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/>
              <a:t>Det betyder ikke at vi (DK) er fritaget fra vores INSPIRE forpligtelser, men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a-DK" dirty="0" smtClean="0"/>
              <a:t>vi i den kommende tid lægger fokus på at få oprettet tjenester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a-DK" dirty="0" smtClean="0"/>
              <a:t>”venter” med harmonisering af særligt bilag III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/>
              <a:t>Det kan dog stadig være en god idé at </a:t>
            </a:r>
            <a:r>
              <a:rPr lang="da-DK" dirty="0" err="1" smtClean="0"/>
              <a:t>samtænke</a:t>
            </a:r>
            <a:r>
              <a:rPr lang="da-DK" dirty="0" smtClean="0"/>
              <a:t> tjenester og harmonisering, men det kommer helt an på den enkelte styrelse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a-DK" dirty="0" smtClean="0"/>
              <a:t> 	…..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9431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 smtClean="0"/>
              <a:t>Hvad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betyder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det</a:t>
            </a:r>
            <a:r>
              <a:rPr lang="en-GB" altLang="en-US" dirty="0" smtClean="0"/>
              <a:t> for </a:t>
            </a:r>
            <a:r>
              <a:rPr lang="en-GB" altLang="en-US" dirty="0" err="1" smtClean="0"/>
              <a:t>os</a:t>
            </a:r>
            <a:r>
              <a:rPr lang="en-GB" altLang="en-US" dirty="0" smtClean="0"/>
              <a:t>?</a:t>
            </a:r>
          </a:p>
        </p:txBody>
      </p:sp>
      <p:sp>
        <p:nvSpPr>
          <p:cNvPr id="21507" name="AutoShape 7" descr="data:image/jpeg;base64,/9j/4AAQSkZJRgABAQAAAQABAAD/2wCEAAkGBxQTEhUUExQWFhUXFx0ZFxgYGBsaGxgeGRgYGBUaHxsYHyggGB8lHBcaITIiJiksLi8uFyAzODMsNygtMCwBCgoKDg0NGhAQGjQkICQ0NzY3NDctKzU3NzYwLzc0MjI0Ny03LC8sMzcyNy03Nyw3NzYwNCw3Nyw0LTc3NSwzOP/AABEIAMUBAAMBIgACEQEDEQH/xAAcAAEAAgMBAQEAAAAAAAAAAAAABgcEBQgDAgH/xABJEAACAQMCAwUFBAcFBgQHAAABAgMABBESIQUGMQcTIkFRMmFxgaEUI0KRCFJicpKxwUOCssLRFTNEU6LSFiSD4RdUY2Rzk/D/xAAYAQEAAwEAAAAAAAAAAAAAAAAAAQIDBP/EACYRAQEAAQIFBAIDAAAAAAAAAAABAhEhAwQxQVESkaHwE4EUYXH/2gAMAwEAAhEDEQA/ALxpSlApSlApSlApSlApSlApSlApSlApSlApSo5x/nqws8ie5QMPwKdT/wAK70EjpVQcU7erVciC3llPkWIQf1P0qLX/AG9Xjf7q3gjH7Wtz/MD6UHRFK5em7ZuKt0ljX92Jf65rwbte4sf+JA/9OP8A7aDqilcwQdtHFF6yRt+9Ev8AlxW54d293a/763hk96lkP82FB0NSqn4N262UhAnilg9+zr/07/SrB4JzPaXYzb3Ech/VVhqHxU7j8qDb0pSgUpSgUpSgUpSgUpXhe3kcKNJK6oijLMxAAHvJoPese8vo4l1SyJGvq7BR+Zql+cu3PGqPh8efLvpBt8VT+rflVOcZ43cXTmS4leVj5sdh8B0HyoOj+O9svDYMhHe4YeUS+H+JsD8s1DuIfpAN0gswB5GSQn6KP61V/AuTr28x9ntpHB/HjSnx1NgVNeH9hd+/+8eCIfvFj+SjH1oPObtz4kTstuo//Gx/m1eH/wAbeKZ9qH4d1/71Jov0fm/FfD5Qn+r16S/o/DHhvt/fDt9HoNFbdu1+Pbit3/usv8mre8N/SA8p7P5xyZ/6WH9a1912BXIB7u6hY+QZWX/WoxxPsi4pD/w4lHrE6t9Dg/SgubgvbHwycgNI8DHymXA/iUlR8zU5sb+KZdUUiSL6owYfSuL7+wlgbRNG8bfqupU/kRX7w/iU0Da4ZXjb1Rip+nWg7YqC889qFpw4mPeacf2aH2fTW3Rfh191Us/bDxM25gMqZO3faMSgeYyPDv64zUGhjkmkCqGkkdtgMszMT+ZJNBLObe0u+viQ0hii8o4iVHzPVvn+VRGCB5GCorOx6BQWJ+Q3NXLyX2HM2mTiDlB17mM+L4M/l8Bv76uTgnLlraKFt4I4x6hfEfix3P50HM/Ceyrik+CLYxg+crBPofF9Kl9j2AzkAy3US+oRGbHzOKv6lBTlv2A24Hju5if2VUD65rJTsFssbz3B+af9tW1Sgp2bsBtj7N1MPiqH/StFxLsCuBkwXUT+gdWT6jVV/wBKDk/jnZfxO2yWtjIo/FCe8H5DxfSol44n/FG6n3qyn+YNdu1pOYuUrO9XFzAjnybGHHwdcEfnQUDyl2yXtqVW4P2mLoQ+0gHufz+eflV68n87WnEUzbyeMDLRNtIvxHmPeMiqg527EZYcyWDGZOvdNjvB8CNn+h+NVVa3M1tKGRniljPUZVlI6j1+RoO2KVU/Zd2srdlba9KpcdEk6LL7iPwv9D5Y6VbFApSlApSsDjnForWCSeZtMcalifX0A9STsBQYfN3NEHD7dp5226Io9qRvJVH9egrmDnjnq54lJmVtMQPghU+Ffef1m95+lY3OvNc3EblppiQu4jT8Ma+QHv8AU+Z+VWL2T9k/fBbu/QiPrHCdi/oz+i+g8/5hDuRuze74kQyjuoPOZxsfco6ufp76vflLsssLLDd338o/tJQGwf2V9lf5++prFEFAVQFUDAAGAB6ADpXxLdIpVWdVLnSoLAFjgtgA9ThWOP2T6UHqBX7SsS54iiSxRMTrmLBNv1F1tk+WwoMulKUClKUGNf2EUylJo0kU9VdQw/I1Qfblyzw6zEf2dDHcSHOhD4Ag6sVPs77DGPP0roQ1yH2j8bN5xG4lJyoconoETwrj44J/vUEbRCdgCT7q+oJ2RgyMysDkMpIIPqCNxV2/o9cqKVkv5QD1iiB6D/mN/l/Otzzj2Y2fEC0ljiKYZLOg/wDLuc7qSNtWcglM48xQRzkHtrePTDxHLp0E4HiX01ge0PeN/cavPh9/HPGssLrJGwyrKcg1xlxbhclvI0cgGVYrlWDKSpw2GXY4P5edSHkHn244ZL4DrgY/eQk7H3r+q3v/ADoOtaVqeWeYYL6BZ7dtSnYjzU+asPI1tqBSlKBSvzVWNNxCJXWNpEDsQFQsNR1aiu3XfQ+P3T6UGVSleck6qVVmUFzhQSAWIBYgA9TgE7eQNB6VBe0Xs2g4ijOoEd0B4ZR0bHQOB1Hv6ip1Sg4r4zwma0maGdDHIh3B+hB8wfIir47F+0f7Sosrpvv1H3Tn+1UeRP64+oqR9qnIicStyyAC5iBMTfresZ9x8vQ/OuX4pZLeYMpaOWJ9j0ZGU/zBFB2zSoz2d81LxGySfYSDwSqPwuOvwB2I9xqTUCude3zm1prr7FG33UGC+PxSEZ39dIIHxJq++O34t7aaY/2cbP8AwqSK5I5f4ZLxK+SLUdc8hLvjOActI3yGTQTnsV7PvtcgvLhf/Lxt4FP9q4/yqevqdvWujAKxOEcNjtoY4Il0xxqFUe4evqT1JrMoKy5049do13b27sZu+jliAOCkKQd/KAQOhaBk36mXHnWHxziavb3PFlOtUvbXuim5aGBowyr8Xmn299WA3LkRv/t2/e/Z+4xtp0l9er1z1HwNeEPJ1qtm1kqMIGYtpDbjVJ3mx8sHp7gKDRca52BtCyzGynWZonjkh7+QNGhdk0RE7YKMXGQFz5kYwJeLXd3Jwm4iFtGJUfQzl3+8e3ZpFKDSABobGHJOPKpTxLki0ndndHDs7OzJLIjEvGkUi5RgQrIigr0OKypuWLZreO37vTFEQYgjujRlcgFXVg6nBIzncMfWgyeJwSS27pFN3cpXCyqMhXHng5yNQwR6ZqvLzm2+13b6DCYFt7aQN95FE8ju01yAm7osbRkZxsRkbVZXD7KOCNYolCRoMKo6Af1+NanlXh0kbXjzLhp7t3XcH7sJHFF09Vjzjy1UFff+NOIx6jHqu45EeKylEGPtEqyQ4dlX2QEeXByAwiyKtq0m1oj4I1KGwwIIyAcEHcH3GvUCv2g1PNl4YbK5lGxSF2B9CEOK4zzXXvaUhPC7wL17hv5b/SuQqDpblGSBLC1too5LuRYVLwx/7lXfxOZnOIxu3ssWO2Qua3l/YEx95xS4SOEbfZ4mKQ+5XY4e4PlpwqnppNYHDePMthAbdYbW3EKD7Tc+FPZA+7hBDSEnYFioPUavPxtrZ3JuFz4QS1/xAY0jzMFv4ViXr4iE8s66DacQ4JbcTtxBJamK3AxAzARODjYxx41IoGdmCnb2cb1zpz5yZNwyfu5PFG28coGzj+jDzFdEcBk1trtFecsPFfXROlh/9JMAsuw2QJGeuSa2XMfB7biVvLayMrldiy4JikxsdvZbz0+h99BzT2ec6S8MuQ6ktCxAmj8mXPUejDyPyrq7hl+k8STRNqSRQyn1BrjXjnC3tbiWCX24mKt8uh+YwfnVw/o881NqewkbK4MkOfLB+8Ufnq/OgvOlKUFNcy3EjzcRhiYqLe5S+uCAfZihtu6jHqWZHfbp3I9azb+7zBDxERvJJdcSiaNBgO0Sd5FbINWAoKDXgnrK1WSvB4Q07d2ubgATH/mALoAPu07fOvN+AwFII9GEtmR4VBICGNSqdDuAD0NBFuP8+qlnHcwyQRO2smG5JDv3OpZIlCsMNrXTq3GcbHNfHFOPPJxKz7u0uJAkEsy6TCA4kWFQy95KuyiQqc4OW2B61mcS7NbSb8U0YKukio4xIrzGdg2tWI+8YnwkehyAK2XFeW2d4ZLec27xRPCCEV/u30EgBtgwMakNv55BoJDSviFNKgZJwAMnqceZ99fdArnr9IHlTuZ1vY1wk3hlx5SAbN/eX6qfWuhajfaHwT7Zw+4hxlu7LR/voNSfUY+dBRXYRzIba/EDH7q5Gg+gcZMZ+e6/3hXTNcR2dy0UiSLsyMGHxUgj6iuz+CX4nt4ph0kjV/4lBoI12wSFeEXZXzRQfgXUH6Gq6/Rv4MC9zdMN0CxIfTV4n+gWrO7UbfvOFXijr3Rb+Ehv6Vzjwnnu4tLH7Janui8jPLKPbbIVQqn8IAXr138qDqy64nDGQsk0aE7AM6qT8iay65t7Kez+TiMwu7osbdWzliS0zA9Mn8Oep+VdIqKD9rwN2neCLUO8K6wvnpBALY9MkCveoPdcQuf9sBY7XI+zFdUkyorKJkLuoUOTjUNiAT7qCZWl0kqh42DKc4I6bEg/kQR8q9qrPlnjxjluLGSB+5a9uYUmWTT45O8uVjwuHXKFsODsSPiP0dpjr3IW0LxtZrduRLvFEpdbjJYZkZSox01Z3xQTzgfFFuYEmVWUNnwtjUpVirA6SRkFT51lyTKpVSwBY4UEgFiASQB57Anb0qsOz/jh+2PbPL3MUUt0sKHI+1vJcu5Kswwe7UgaAc5fPQVNOb+IvAts6BTm7hjfUM4SV+6Yj9U+Ib0G/pUL5Au5TLdxytcS4fUJ5VkRWDFgEWORF7tlAAIXKnY5GcVNKDA49ad7bTx4zridfzUgVxa6EEg7EHB+Vdw1yX2rcF+y8UuEAwrt3qfuyb/4tQ+VBbvZnH31hazQQJLcKGiMtw5ZbcIQuEXcjK4IVAoODqYee7ukg74CdpOJ3iHKwoo7uI7YOjIhh9zSsX9Carn9H3mJEeeylbCSqZEJOACqkSDOdsrvn9k1Y/Eb+NrZorOIQ2w3a5Zza24HUkOumSUHrlCAd/HQYnG+ME6vtkudO7WVm+yj/wC4um0BR6gmMHcePpWw5espLpB3n3Fqu0Vvbhoo2A8i5CySDb8KohB21jeo7Z2iLoaMK3i+7nuYjHAD1P2WxTDTNtkO3ixvrat3bTushVWd7gjJebElxpbO6W0eI7ZDuAzleniDYoIR+kLywkcdtcwoiIv3DKqhQBjMWAPIAMMVVXJvFWtb23mX8Ei5+BOlvoTV3dpNvbycKujraWePQXkZxKUIkTKF1AjjYg7xoAPd51zxQdw5r9qP8yXXd8MnkdFk02rMUcZV8R5KsPMHoaj0XPswu5IGtl7hHt1aYPju/tUcXdKUIOs967ZwRhcHG24Ta34ijzSwqTriCF9jgd5qKb9CcKTjyyPWsuq84BfXUU/E7if7P3cUn3wjEhb7q0jdQhY4xgjOR1LdNqxbftCvY4RPd2RWJpkUBY5EciVJCI1SUgu6usY17K2s4AxQWbSoJx7nue3McZsXM7K0jxBy5CBgq6TCjanck4BwBpOTW1i5pkae5hFo57hVIAkTvZNWkgrGxA0eI+PVjKMOooJFBcK4JRlYAlSVIIBUlWG3mCCCPUV6VXPKPNP2fhYuJbWZULaw2YsStczsQQe88IDOMl9I3qwLSYuisUKFlBKNjK5GdJ0kjI6bEig9q/CK/aUHGvOVgIL65iHRJnA+GokfQ10h2KXpl4Rb5OSmuP8AhdtI/hIqhO1pAOL3mP8AmA/mik/Wrq/R9J/2V/68mP8ApoJP2jXph4ZdyDqIWAz+14f81ckWFv3ksaZxrdVz6aiB/Wut+0izMvDLxAMkwsR/d8X9K5Et5SjKw6qQR8Qcig7XsLNIY0ijUKiKFUDoABgVkVicJvVnhilX2ZEVx/eANZdArS8e5dW5eOQTTQSIrJrhZQxSTT3iHUpwCUU5GCCNiK3VKDUQctWyHIj375Z8lmP3ixiFX3PXQMe/c9TXpb8v2yDSsEYBjMRGkHMbMWaM56qWZjg7bmtnSg8LezjQYREUai2FUDxHq23mfWvYitenFAbt7bT7MKyls/ru6Bcf3Cc1nhh09KD6pWq5r4g9vZXM8eNcUMjrkZGVQkZHmMitjAxKqT1IBP5UHpVT/pAcr9/ardoPvLfZ/Uxsd/4Sc/AmrYryurdZEZHUMjAqynoQRgg/Kg4t4TxB7eaOaM4eNgw+Xl8CNvnXUPAZra8hj4gsUl1I58CsVbuG31KquRHFp3Bb2iMbttXPfaLyk3DbxotzE3ihY/iT0+I6Gt52N89Dh9wYpmxbTEaj5Rv0V/h5H3Y9KC6OIcSeSUplpJR4TBZ9V33WW7fSIx0OBobbbVWHcWaRKsd46xhySlhZaiZSSMl2UCWck+0ToTfxZ61trnvzGWMkXDrRcksugykddWo/dQg7+TnfqprD4QDhhwy30h/bvbrWS/XxAOe9uPcSVTfYkbUEX7YOIPFwjumhS2SV0jhgXBYBSJCW0eCPAXGldQ3Hi8qo3l3h7XF1BCoyZJVXHuLDJ+QyflUg7T+P/arsqs0k6Q5QSOfbbPjZVUBEXIwAoGwBOal/6PXLBkuHvXXwRApGT5uw8RH7qn/qoL+mgV1KMoZGGllYAggjBBB2Ix5V4twyE6sxR+JldvAviaPT3bHbcroXB8tIx0rLpQaS55UtZJmmeMszbspd+7ZtGjW0WdDNo8OojOAK/LTlO1jjMQRihZH0vJI4UxMGj062OgKRsBgV9PzHEq3jsHCWZIkOAc6YkmYqM74D4+INbiNwQCOhGR86DU8X5eSeRZe8mikVdOqGQoWTOrQ2Ooz8xk4Ir6tOXYI7hrlQ5lZSuWlkcKGYM4VXYqgJAOwHSttSgiVlyYyRdw15N3CroijQImhN9nJDd8dJ0+IYx5Z3qRcJ4elvDHBHnREiouTk4UYGT57CsulAr5dwASTgAZJPQAdTXjf3iQxvLKwSNFLMx6ADqa507SO1qW9DW9rmK2OzHo8o9/6qn06+vpQQnnTigur+5nX2ZJWK+9c4X6AV0b2I2Ji4RBqGDIXk+TMdP0ArmC0tyzoMHDOFz65IyAfXeu07C2WOJI0GFRQqj0AAAoPWaMMpU9GBB+BGDXG/NvBzaXk9u39nIQPep3Q/wkV2XVNfpAcnmSMX8Qy0ShZgPNM+Fvlnf3fCg2XYHzOJ7P7Kx+8t+nvQnw/kdvyq06415S5hksLqO5i6ocMvk6nZlPxH1ArrXlrj8N7bpPA2pGG481PmpHkRQabmPm+Kwe5aQTP3cUMzKCukLJKYPuwSNw2CQT5itTc9opmhuEghmgukhkZO+RSveRKJHi2Y5bQQ3TofUVLuJ8uW9xIXmjDlou6YEnSU7xZACvQkOoIPUVkpwmAFmESZZy5OkZLMgjZviUGk+6gr+152uVtpJgyzxtJBFb3EsZt49c2e9Zt94Y/D4h1JIBPWsfh3NfEp7xYEeDu5S8SXKxlotVvmSWSNNWWLK6pguRmJiD1FTjlXhLRWEFtcKrmOIRMDhlYL4V67EaQK3EFsiKqoiqq+yFUAL8AOnyoK+vwbbihlu+IPGjWokGFjiRhDNlotwxYfeZwDqIY9a0FrxR7nibNb25g72O6jlePvROPBiFptSgRsWjVkGcgHG3nb9xao+nWitpOpdSg6T6jPQ+8V64oKstuD8QvLJ4b1pZGntDOnWHupvGqwNoK6gVdCUfIyrZ90l5JkURqlrZtBGCrTmVXiy7R4k0BgTIysiAk4XB2Y4xUvpQKUpQRPtI5NTidqY9llTxQv6Njof2T0PyPlXKPELKSCR4pVKSIxVlPUEf8A91rtqqk7duT4JYDfB0injGDqIAmA6L739PXp6YCK9jnNlu00dvfjW64FrLKxZI8bBArHTGd9nAyehPStt2x9p4w1lZPknKzzKenkY0PmfVh8B54ous3g1h9onjh1pH3jBdchwq58yaDP5P5Ym4hcrBCPe7n2Y182P9B5mutuX+DRWlvHbwjCRrgepPVmPvJyT8a1vI/KMHDbcRQ+JjvJIRvI3r7h6DyqR0CvOdWKsEIViDpJGoA42JGRkA+WRXpSgqRe+Xh/FWuLqNg7XsZj7pYy7orJqU6ifYj1aN9vPasuLnS8jtjB3CG8U26RiPLroniMgJV2XLqsbjTqAJxvip43LtqZHlNvEZJFKuxQEsGAVgcjfIAB9QK+77gdvMrrJCjB9Orw4J0f7s5G4K+RG48qCFXfaFPZiJLy0ZpDCZpu6ZQY0WUoXKFiAdOg6Q53YjO2alvLfMcV5HrUNG2plMUuFkUqFJBUE/hdG2PRxXrHy9aiMR9xGU7vu8MobKFtRUlslgW3OTud6y4uHxKxdY0DFixYKASzKqsc9clUUE+YUelBk0pSg8L6zSaNopVDxuMMrDIIPkaikPZdwpW1CzQ+4liPyJxUyqJdpvNw4dZPICO+fwQqf1iPax5hep+VBTnPd2lzxy3tIFVYbeWOFVUYUHWDKQB79v7tdHiuYexPhTXXFklYkiHVM7HfLHZcn1LNn5Gun6BXxNEGUqwDKRgg7gg9Qa+6UHMHat2dPw+QzQqWtHOx6mIn8De70NaDkfnS44bLrhOpGx3kTHwuB/I++uuLu1SRGSRQ6MMMrDIIPUEGqK7QOxZ0LTcO8adTAT4l9dBPtD3Hf40Fqcm89WnEUBhfEmPFE2zr67fiHvFSeuJPvIJPxxSofejqfoVNWJyz21X1uAkwW5Qeb+FwP316/ME0HS9Kq/hPbjw+QDvllgbzyusfmm/0qUW3aJwxxkXsA/efT/ixQSilaT/xdYYz9stsevfJ/rXhPz3w1et9bfKVT9ATQSKlQS+7XeFR/wDEFz6Ro7fXAH1qKcW7fYRkW9rI58jIwUfkuTQXNWr43zDbWi6rieOIftHc/BeprnDjnbBxO4yFlWBfSFcHH7zZb8iKh0cVxdy4USzyt+9I5/maC6Obe3VAClhGWP8AzZRgD91Op+ePhVO8a45c3suu4keVycKDvjPkqjYfAVYHK3YheTYa6ZbZP1fbkPyGy/M/Kre4ByTw/hcTSrGMopZ5pPG+FGSemF6dFAoSaqO4Z2PcRmtnnKLGwGY4nOJJPXbom3TV191QK5t2jdkdSrqcMrDBBHUEV0Jcz3l7eW0qytbiUStbLv4UjUEO46HWSAQfLpWx5p7NxxOBZLhUt78AgyR+JHxkLqHmCMH1HqelUxz1b8XgfjktquezjteltAkF5mW3GArjeSIf51Hp1Hl6V0HwricVzEssEiyRt0ZTkf8Asfca5A5n5aubCXurmMofwsN1ceqt5ivrlrmm6sZNdtKyfrL1Rv3lOx+PWrsHZNKqjk/tstZwEvB9nk6ahkxH356p8/zq0LK8jmQPE6yIejIwYH5ig96UpQKUpQKV+E1X/PXata2IMcZFxcfqKfCp/bYdPgN6CTc2c0W/D4DNcNgdFUe07eSqPP49BXKvOfNM3Eblp5jt0jQdI18lH9T5mvHmjmS4v5jNcvqbooGyoP1VHkPr61ZHY12aGdkvrtcQqQ0MZ/tSNw5H6gPT1x6dQsDsX5QNjZ65Ria4w7DzRceBfjg5PvNWHSlApSlApSlBpOY+U7S+XTcwI58mxh1+DjcVV/HuwRDk2lyV9EmGR8Na7j8jV10oOW+Jdj3FIukKyj1ikU/RtJ+laC65J4hH7dlcD4Rs3+EGuw6UHGA5bvP/AJS4/wD0yf8AbWTa8nX8hwtncH4xOP5gV2NSg5Ssuyfishx9lKD1d0Uf4s/SpTwvsEum3nuYYxnogaQ4+ekD610JSgrXgXYrw+HBl7y4b9s4X+FcfUmp7wzhMFuumCKOJfRFC/y61m0oFfLqCMHcHqDX1SgiPGPDxawJ6NDOi+mcKce7apdWh5w4M9xEjQsFuIXEsLHpqGxU+5hkV58u81JcMYZFaG5X24XBB+Knoynyqkul0rfKXPhyzttffq2fGuDQXcRiuI1kQ+TDofUHqp94qkOdew+WPVJw9u8Tr3LnDj91uj/PB+NX9SrsHEt9YSwuUmjeNh1V1Kn8jWTwbj1zatqtppIj56GIB+I6H512BxngdvdJouIUlX9oZI+B6j5VWfHOwe1clraaSE+StiRB+eG+poITwbtwv4sCZYpwB+IaG/NdvpUmsv0gE/tbJh+5ID9GUVFuKdiPEYz913Uy+RV9J/J/9a0F12acUTrZyn93S3+EmgtJ+3628rSY/FkH+tabinb7Mci3tET0Mjl/ouP51AI+zvibdLKb5rj+Zra8L7IeKSneARD1kdR9Bk0Gs5l7Q7+9GmachD1jj8CH4gdfnUctLR5XCRozuTgKoJJ+Qq7eBdgYDBru51DzSJcZ9Rrb+gq1eXeVLSyXTbQInq2Mufi53NBVnZ12MaSs/EcE7Fbcbgef3h8/3Rt65q7EUAAAYA2AHlX7SgUpSgUpSgUpSgUpSgUpSgUpSgUpSgUpSgUpXldFgjaPa0nTn1xt9aEelfgI/wBagknOjhlfYQmy7w9Md+0RnVM9fYRtvfXzFxH/AGdOglEsiyWcbOyjWdUJfvpGyegRgSeuFHpWf5Y7f4PE0369p58p8a1N3x1VhupVBP2bWGBOkMyRrJgHfYhgM461puLc0iK7hRZ43R3jRohG2R3obQ5lGVBJ0kKceHJr54CJlubwTvAkfeq7x6SQxkhjVCJHIwMqB7O5Bpc9bpEYct6cfXn00l777zb7t/aXwvlQcYyAcHyyM4r7qL8Uu5Y+IQ4aV4mATukBAQtq+8Y6cOvr4gVwNjmpRVpdXPxOHcZL5mpSlKszKUpQKUpQKUpQKUpQKUpQKUpQKUpQKUpQKUpQKUpQKUpQKUpQQ6LkSI2s9s7ZWScyoyjeMbCMDPoo0/A1v7zgscsiSNnKRvHjOxWQKGB/hrZV5rOpYqGBZQCVyMgHOkkdQDg4+BqkwxjfLmeLndbfPztWig5MtVZG0udGghTI2nVEoSOQrnBcKAM4rZXXBoJJVmeJWkTGliOmkkr7jgkkZ6ZOKz6VMxk7K5cfiZXW5X3fmK/aGtfwC+M9vHKwALrkgZwDkgjf4VOu7P030+psKUpUoKUpQKUpQKUpQKUpQKUpQKUpQKUpQKUpQKUpQKUpQKUpQK8L27WKN5HOERSzHBOAoyTgbnaveviaIMpVhlWBBHqCMEUTNNd2mvua7aNZCJO8MekMqbkl2CqoJwucsPPbO+K0kfMEZn+2KrBGsptSnGc2soyBglScyMMg46VsLXk9VsVsy+Qj61fSp3EpkTUpyr+QIPXfpWWnLwYJ3796UEi4CLGhSVQrR6V/DgA9c58/KsrM67sby2Eumt3s/wBmm3bvfZqLXnGXuPtE1voiWQK7gsQFZMq4DKpYByqMcY3yCcGtTxfmh0+zyl5u9RLdp1QqIAJjlgyk6izLnGM40r03qbWHBUiVlLSSq4CkTOZBpAIC4bbG+/mfPNesvBrdpFlaGNpFGFYopIA6AHG2Ki4Z2dU48xy+Odsw2++f38bIrZcYvJJpI5CBCLlrXXEpEqnS0iS5OVAwFQ7dWzXpyUI4GNuRO04kkV9RdlCK7NE/iOhQysvs7kk7bHEzAr9q0w311ZZ8zLjcZjpL48z70KUpWjkKUpQKUpQKUpQKUpQKUpQKUpQKUpQKUpQKUpQKUpQKUpQKUpQKUpQKUpQKUpQKUpQKUpQKUpQKUpQKUpQf/9k="/>
          <p:cNvSpPr>
            <a:spLocks noChangeAspect="1" noChangeArrowheads="1"/>
          </p:cNvSpPr>
          <p:nvPr/>
        </p:nvSpPr>
        <p:spPr bwMode="auto">
          <a:xfrm>
            <a:off x="147638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GB" altLang="da-DK"/>
          </a:p>
        </p:txBody>
      </p:sp>
      <p:sp>
        <p:nvSpPr>
          <p:cNvPr id="21508" name="AutoShape 9" descr="data:image/jpeg;base64,/9j/4AAQSkZJRgABAQAAAQABAAD/2wCEAAkGBxQTEhUUExQWFhUXFx0ZFxgYGBsaGxgeGRgYGBUaHxsYHyggGB8lHBcaITIiJiksLi8uFyAzODMsNygtMCwBCgoKDg0NGhAQGjQkICQ0NzY3NDctKzU3NzYwLzc0MjI0Ny03LC8sMzcyNy03Nyw3NzYwNCw3Nyw0LTc3NSwzOP/AABEIAMUBAAMBIgACEQEDEQH/xAAcAAEAAgMBAQEAAAAAAAAAAAAABgcEBQgDAgH/xABJEAACAQMCAwUFBAcFBgQHAAABAgMABBESIQUGMQcTIkFRMmFxgaEUI0KRCFJicpKxwUOCssLRFTNEU6LSFiSD4RdUY2Rzk/D/xAAYAQEAAwEAAAAAAAAAAAAAAAAAAQIDBP/EACYRAQEAAQIFBAIDAAAAAAAAAAABAhEhAwQxQVESkaHwE4EUYXH/2gAMAwEAAhEDEQA/ALxpSlApSlApSlApSlApSlApSlApSlApSlApSo5x/nqws8ie5QMPwKdT/wAK70EjpVQcU7erVciC3llPkWIQf1P0qLX/AG9Xjf7q3gjH7Wtz/MD6UHRFK5em7ZuKt0ljX92Jf65rwbte4sf+JA/9OP8A7aDqilcwQdtHFF6yRt+9Ev8AlxW54d293a/763hk96lkP82FB0NSqn4N262UhAnilg9+zr/07/SrB4JzPaXYzb3Ech/VVhqHxU7j8qDb0pSgUpSgUpSgUpSgUpXhe3kcKNJK6oijLMxAAHvJoPese8vo4l1SyJGvq7BR+Zql+cu3PGqPh8efLvpBt8VT+rflVOcZ43cXTmS4leVj5sdh8B0HyoOj+O9svDYMhHe4YeUS+H+JsD8s1DuIfpAN0gswB5GSQn6KP61V/AuTr28x9ntpHB/HjSnx1NgVNeH9hd+/+8eCIfvFj+SjH1oPObtz4kTstuo//Gx/m1eH/wAbeKZ9qH4d1/71Jov0fm/FfD5Qn+r16S/o/DHhvt/fDt9HoNFbdu1+Pbit3/usv8mre8N/SA8p7P5xyZ/6WH9a1912BXIB7u6hY+QZWX/WoxxPsi4pD/w4lHrE6t9Dg/SgubgvbHwycgNI8DHymXA/iUlR8zU5sb+KZdUUiSL6owYfSuL7+wlgbRNG8bfqupU/kRX7w/iU0Da4ZXjb1Rip+nWg7YqC889qFpw4mPeacf2aH2fTW3Rfh191Us/bDxM25gMqZO3faMSgeYyPDv64zUGhjkmkCqGkkdtgMszMT+ZJNBLObe0u+viQ0hii8o4iVHzPVvn+VRGCB5GCorOx6BQWJ+Q3NXLyX2HM2mTiDlB17mM+L4M/l8Bv76uTgnLlraKFt4I4x6hfEfix3P50HM/Ceyrik+CLYxg+crBPofF9Kl9j2AzkAy3US+oRGbHzOKv6lBTlv2A24Hju5if2VUD65rJTsFssbz3B+af9tW1Sgp2bsBtj7N1MPiqH/StFxLsCuBkwXUT+gdWT6jVV/wBKDk/jnZfxO2yWtjIo/FCe8H5DxfSol44n/FG6n3qyn+YNdu1pOYuUrO9XFzAjnybGHHwdcEfnQUDyl2yXtqVW4P2mLoQ+0gHufz+eflV68n87WnEUzbyeMDLRNtIvxHmPeMiqg527EZYcyWDGZOvdNjvB8CNn+h+NVVa3M1tKGRniljPUZVlI6j1+RoO2KVU/Zd2srdlba9KpcdEk6LL7iPwv9D5Y6VbFApSlApSsDjnForWCSeZtMcalifX0A9STsBQYfN3NEHD7dp5226Io9qRvJVH9egrmDnjnq54lJmVtMQPghU+Ffef1m95+lY3OvNc3EblppiQu4jT8Ma+QHv8AU+Z+VWL2T9k/fBbu/QiPrHCdi/oz+i+g8/5hDuRuze74kQyjuoPOZxsfco6ufp76vflLsssLLDd338o/tJQGwf2V9lf5++prFEFAVQFUDAAGAB6ADpXxLdIpVWdVLnSoLAFjgtgA9ThWOP2T6UHqBX7SsS54iiSxRMTrmLBNv1F1tk+WwoMulKUClKUGNf2EUylJo0kU9VdQw/I1Qfblyzw6zEf2dDHcSHOhD4Ag6sVPs77DGPP0roQ1yH2j8bN5xG4lJyoconoETwrj44J/vUEbRCdgCT7q+oJ2RgyMysDkMpIIPqCNxV2/o9cqKVkv5QD1iiB6D/mN/l/Otzzj2Y2fEC0ljiKYZLOg/wDLuc7qSNtWcglM48xQRzkHtrePTDxHLp0E4HiX01ge0PeN/cavPh9/HPGssLrJGwyrKcg1xlxbhclvI0cgGVYrlWDKSpw2GXY4P5edSHkHn244ZL4DrgY/eQk7H3r+q3v/ADoOtaVqeWeYYL6BZ7dtSnYjzU+asPI1tqBSlKBSvzVWNNxCJXWNpEDsQFQsNR1aiu3XfQ+P3T6UGVSleck6qVVmUFzhQSAWIBYgA9TgE7eQNB6VBe0Xs2g4ijOoEd0B4ZR0bHQOB1Hv6ip1Sg4r4zwma0maGdDHIh3B+hB8wfIir47F+0f7Sosrpvv1H3Tn+1UeRP64+oqR9qnIicStyyAC5iBMTfresZ9x8vQ/OuX4pZLeYMpaOWJ9j0ZGU/zBFB2zSoz2d81LxGySfYSDwSqPwuOvwB2I9xqTUCude3zm1prr7FG33UGC+PxSEZ39dIIHxJq++O34t7aaY/2cbP8AwqSK5I5f4ZLxK+SLUdc8hLvjOActI3yGTQTnsV7PvtcgvLhf/Lxt4FP9q4/yqevqdvWujAKxOEcNjtoY4Il0xxqFUe4evqT1JrMoKy5049do13b27sZu+jliAOCkKQd/KAQOhaBk36mXHnWHxziavb3PFlOtUvbXuim5aGBowyr8Xmn299WA3LkRv/t2/e/Z+4xtp0l9er1z1HwNeEPJ1qtm1kqMIGYtpDbjVJ3mx8sHp7gKDRca52BtCyzGynWZonjkh7+QNGhdk0RE7YKMXGQFz5kYwJeLXd3Jwm4iFtGJUfQzl3+8e3ZpFKDSABobGHJOPKpTxLki0ndndHDs7OzJLIjEvGkUi5RgQrIigr0OKypuWLZreO37vTFEQYgjujRlcgFXVg6nBIzncMfWgyeJwSS27pFN3cpXCyqMhXHng5yNQwR6ZqvLzm2+13b6DCYFt7aQN95FE8ju01yAm7osbRkZxsRkbVZXD7KOCNYolCRoMKo6Af1+NanlXh0kbXjzLhp7t3XcH7sJHFF09Vjzjy1UFff+NOIx6jHqu45EeKylEGPtEqyQ4dlX2QEeXByAwiyKtq0m1oj4I1KGwwIIyAcEHcH3GvUCv2g1PNl4YbK5lGxSF2B9CEOK4zzXXvaUhPC7wL17hv5b/SuQqDpblGSBLC1too5LuRYVLwx/7lXfxOZnOIxu3ssWO2Qua3l/YEx95xS4SOEbfZ4mKQ+5XY4e4PlpwqnppNYHDePMthAbdYbW3EKD7Tc+FPZA+7hBDSEnYFioPUavPxtrZ3JuFz4QS1/xAY0jzMFv4ViXr4iE8s66DacQ4JbcTtxBJamK3AxAzARODjYxx41IoGdmCnb2cb1zpz5yZNwyfu5PFG28coGzj+jDzFdEcBk1trtFecsPFfXROlh/9JMAsuw2QJGeuSa2XMfB7biVvLayMrldiy4JikxsdvZbz0+h99BzT2ec6S8MuQ6ktCxAmj8mXPUejDyPyrq7hl+k8STRNqSRQyn1BrjXjnC3tbiWCX24mKt8uh+YwfnVw/o881NqewkbK4MkOfLB+8Ufnq/OgvOlKUFNcy3EjzcRhiYqLe5S+uCAfZihtu6jHqWZHfbp3I9azb+7zBDxERvJJdcSiaNBgO0Sd5FbINWAoKDXgnrK1WSvB4Q07d2ubgATH/mALoAPu07fOvN+AwFII9GEtmR4VBICGNSqdDuAD0NBFuP8+qlnHcwyQRO2smG5JDv3OpZIlCsMNrXTq3GcbHNfHFOPPJxKz7u0uJAkEsy6TCA4kWFQy95KuyiQqc4OW2B61mcS7NbSb8U0YKukio4xIrzGdg2tWI+8YnwkehyAK2XFeW2d4ZLec27xRPCCEV/u30EgBtgwMakNv55BoJDSviFNKgZJwAMnqceZ99fdArnr9IHlTuZ1vY1wk3hlx5SAbN/eX6qfWuhajfaHwT7Zw+4hxlu7LR/voNSfUY+dBRXYRzIba/EDH7q5Gg+gcZMZ+e6/3hXTNcR2dy0UiSLsyMGHxUgj6iuz+CX4nt4ph0kjV/4lBoI12wSFeEXZXzRQfgXUH6Gq6/Rv4MC9zdMN0CxIfTV4n+gWrO7UbfvOFXijr3Rb+Ehv6Vzjwnnu4tLH7Janui8jPLKPbbIVQqn8IAXr138qDqy64nDGQsk0aE7AM6qT8iay65t7Kez+TiMwu7osbdWzliS0zA9Mn8Oep+VdIqKD9rwN2neCLUO8K6wvnpBALY9MkCveoPdcQuf9sBY7XI+zFdUkyorKJkLuoUOTjUNiAT7qCZWl0kqh42DKc4I6bEg/kQR8q9qrPlnjxjluLGSB+5a9uYUmWTT45O8uVjwuHXKFsODsSPiP0dpjr3IW0LxtZrduRLvFEpdbjJYZkZSox01Z3xQTzgfFFuYEmVWUNnwtjUpVirA6SRkFT51lyTKpVSwBY4UEgFiASQB57Anb0qsOz/jh+2PbPL3MUUt0sKHI+1vJcu5Kswwe7UgaAc5fPQVNOb+IvAts6BTm7hjfUM4SV+6Yj9U+Ib0G/pUL5Au5TLdxytcS4fUJ5VkRWDFgEWORF7tlAAIXKnY5GcVNKDA49ad7bTx4zridfzUgVxa6EEg7EHB+Vdw1yX2rcF+y8UuEAwrt3qfuyb/4tQ+VBbvZnH31hazQQJLcKGiMtw5ZbcIQuEXcjK4IVAoODqYee7ukg74CdpOJ3iHKwoo7uI7YOjIhh9zSsX9Carn9H3mJEeeylbCSqZEJOACqkSDOdsrvn9k1Y/Eb+NrZorOIQ2w3a5Zza24HUkOumSUHrlCAd/HQYnG+ME6vtkudO7WVm+yj/wC4um0BR6gmMHcePpWw5espLpB3n3Fqu0Vvbhoo2A8i5CySDb8KohB21jeo7Z2iLoaMK3i+7nuYjHAD1P2WxTDTNtkO3ixvrat3bTushVWd7gjJebElxpbO6W0eI7ZDuAzleniDYoIR+kLywkcdtcwoiIv3DKqhQBjMWAPIAMMVVXJvFWtb23mX8Ei5+BOlvoTV3dpNvbycKujraWePQXkZxKUIkTKF1AjjYg7xoAPd51zxQdw5r9qP8yXXd8MnkdFk02rMUcZV8R5KsPMHoaj0XPswu5IGtl7hHt1aYPju/tUcXdKUIOs967ZwRhcHG24Ta34ijzSwqTriCF9jgd5qKb9CcKTjyyPWsuq84BfXUU/E7if7P3cUn3wjEhb7q0jdQhY4xgjOR1LdNqxbftCvY4RPd2RWJpkUBY5EciVJCI1SUgu6usY17K2s4AxQWbSoJx7nue3McZsXM7K0jxBy5CBgq6TCjanck4BwBpOTW1i5pkae5hFo57hVIAkTvZNWkgrGxA0eI+PVjKMOooJFBcK4JRlYAlSVIIBUlWG3mCCCPUV6VXPKPNP2fhYuJbWZULaw2YsStczsQQe88IDOMl9I3qwLSYuisUKFlBKNjK5GdJ0kjI6bEig9q/CK/aUHGvOVgIL65iHRJnA+GokfQ10h2KXpl4Rb5OSmuP8AhdtI/hIqhO1pAOL3mP8AmA/mik/Wrq/R9J/2V/68mP8ApoJP2jXph4ZdyDqIWAz+14f81ckWFv3ksaZxrdVz6aiB/Wut+0izMvDLxAMkwsR/d8X9K5Et5SjKw6qQR8Qcig7XsLNIY0ijUKiKFUDoABgVkVicJvVnhilX2ZEVx/eANZdArS8e5dW5eOQTTQSIrJrhZQxSTT3iHUpwCUU5GCCNiK3VKDUQctWyHIj375Z8lmP3ixiFX3PXQMe/c9TXpb8v2yDSsEYBjMRGkHMbMWaM56qWZjg7bmtnSg8LezjQYREUai2FUDxHq23mfWvYitenFAbt7bT7MKyls/ru6Bcf3Cc1nhh09KD6pWq5r4g9vZXM8eNcUMjrkZGVQkZHmMitjAxKqT1IBP5UHpVT/pAcr9/ardoPvLfZ/Uxsd/4Sc/AmrYryurdZEZHUMjAqynoQRgg/Kg4t4TxB7eaOaM4eNgw+Xl8CNvnXUPAZra8hj4gsUl1I58CsVbuG31KquRHFp3Bb2iMbttXPfaLyk3DbxotzE3ihY/iT0+I6Gt52N89Dh9wYpmxbTEaj5Rv0V/h5H3Y9KC6OIcSeSUplpJR4TBZ9V33WW7fSIx0OBobbbVWHcWaRKsd46xhySlhZaiZSSMl2UCWck+0ToTfxZ61trnvzGWMkXDrRcksugykddWo/dQg7+TnfqprD4QDhhwy30h/bvbrWS/XxAOe9uPcSVTfYkbUEX7YOIPFwjumhS2SV0jhgXBYBSJCW0eCPAXGldQ3Hi8qo3l3h7XF1BCoyZJVXHuLDJ+QyflUg7T+P/arsqs0k6Q5QSOfbbPjZVUBEXIwAoGwBOal/6PXLBkuHvXXwRApGT5uw8RH7qn/qoL+mgV1KMoZGGllYAggjBBB2Ix5V4twyE6sxR+JldvAviaPT3bHbcroXB8tIx0rLpQaS55UtZJmmeMszbspd+7ZtGjW0WdDNo8OojOAK/LTlO1jjMQRihZH0vJI4UxMGj062OgKRsBgV9PzHEq3jsHCWZIkOAc6YkmYqM74D4+INbiNwQCOhGR86DU8X5eSeRZe8mikVdOqGQoWTOrQ2Ooz8xk4Ir6tOXYI7hrlQ5lZSuWlkcKGYM4VXYqgJAOwHSttSgiVlyYyRdw15N3CroijQImhN9nJDd8dJ0+IYx5Z3qRcJ4elvDHBHnREiouTk4UYGT57CsulAr5dwASTgAZJPQAdTXjf3iQxvLKwSNFLMx6ADqa507SO1qW9DW9rmK2OzHo8o9/6qn06+vpQQnnTigur+5nX2ZJWK+9c4X6AV0b2I2Ji4RBqGDIXk+TMdP0ArmC0tyzoMHDOFz65IyAfXeu07C2WOJI0GFRQqj0AAAoPWaMMpU9GBB+BGDXG/NvBzaXk9u39nIQPep3Q/wkV2XVNfpAcnmSMX8Qy0ShZgPNM+Fvlnf3fCg2XYHzOJ7P7Kx+8t+nvQnw/kdvyq06415S5hksLqO5i6ocMvk6nZlPxH1ArrXlrj8N7bpPA2pGG481PmpHkRQabmPm+Kwe5aQTP3cUMzKCukLJKYPuwSNw2CQT5itTc9opmhuEghmgukhkZO+RSveRKJHi2Y5bQQ3TofUVLuJ8uW9xIXmjDlou6YEnSU7xZACvQkOoIPUVkpwmAFmESZZy5OkZLMgjZviUGk+6gr+152uVtpJgyzxtJBFb3EsZt49c2e9Zt94Y/D4h1JIBPWsfh3NfEp7xYEeDu5S8SXKxlotVvmSWSNNWWLK6pguRmJiD1FTjlXhLRWEFtcKrmOIRMDhlYL4V67EaQK3EFsiKqoiqq+yFUAL8AOnyoK+vwbbihlu+IPGjWokGFjiRhDNlotwxYfeZwDqIY9a0FrxR7nibNb25g72O6jlePvROPBiFptSgRsWjVkGcgHG3nb9xao+nWitpOpdSg6T6jPQ+8V64oKstuD8QvLJ4b1pZGntDOnWHupvGqwNoK6gVdCUfIyrZ90l5JkURqlrZtBGCrTmVXiy7R4k0BgTIysiAk4XB2Y4xUvpQKUpQRPtI5NTidqY9llTxQv6Njof2T0PyPlXKPELKSCR4pVKSIxVlPUEf8A91rtqqk7duT4JYDfB0injGDqIAmA6L739PXp6YCK9jnNlu00dvfjW64FrLKxZI8bBArHTGd9nAyehPStt2x9p4w1lZPknKzzKenkY0PmfVh8B54ous3g1h9onjh1pH3jBdchwq58yaDP5P5Ym4hcrBCPe7n2Y182P9B5mutuX+DRWlvHbwjCRrgepPVmPvJyT8a1vI/KMHDbcRQ+JjvJIRvI3r7h6DyqR0CvOdWKsEIViDpJGoA42JGRkA+WRXpSgqRe+Xh/FWuLqNg7XsZj7pYy7orJqU6ifYj1aN9vPasuLnS8jtjB3CG8U26RiPLroniMgJV2XLqsbjTqAJxvip43LtqZHlNvEZJFKuxQEsGAVgcjfIAB9QK+77gdvMrrJCjB9Orw4J0f7s5G4K+RG48qCFXfaFPZiJLy0ZpDCZpu6ZQY0WUoXKFiAdOg6Q53YjO2alvLfMcV5HrUNG2plMUuFkUqFJBUE/hdG2PRxXrHy9aiMR9xGU7vu8MobKFtRUlslgW3OTud6y4uHxKxdY0DFixYKASzKqsc9clUUE+YUelBk0pSg8L6zSaNopVDxuMMrDIIPkaikPZdwpW1CzQ+4liPyJxUyqJdpvNw4dZPICO+fwQqf1iPax5hep+VBTnPd2lzxy3tIFVYbeWOFVUYUHWDKQB79v7tdHiuYexPhTXXFklYkiHVM7HfLHZcn1LNn5Gun6BXxNEGUqwDKRgg7gg9Qa+6UHMHat2dPw+QzQqWtHOx6mIn8De70NaDkfnS44bLrhOpGx3kTHwuB/I++uuLu1SRGSRQ6MMMrDIIPUEGqK7QOxZ0LTcO8adTAT4l9dBPtD3Hf40Fqcm89WnEUBhfEmPFE2zr67fiHvFSeuJPvIJPxxSofejqfoVNWJyz21X1uAkwW5Qeb+FwP316/ME0HS9Kq/hPbjw+QDvllgbzyusfmm/0qUW3aJwxxkXsA/efT/ixQSilaT/xdYYz9stsevfJ/rXhPz3w1et9bfKVT9ATQSKlQS+7XeFR/wDEFz6Ro7fXAH1qKcW7fYRkW9rI58jIwUfkuTQXNWr43zDbWi6rieOIftHc/BeprnDjnbBxO4yFlWBfSFcHH7zZb8iKh0cVxdy4USzyt+9I5/maC6Obe3VAClhGWP8AzZRgD91Op+ePhVO8a45c3suu4keVycKDvjPkqjYfAVYHK3YheTYa6ZbZP1fbkPyGy/M/Kre4ByTw/hcTSrGMopZ5pPG+FGSemF6dFAoSaqO4Z2PcRmtnnKLGwGY4nOJJPXbom3TV191QK5t2jdkdSrqcMrDBBHUEV0Jcz3l7eW0qytbiUStbLv4UjUEO46HWSAQfLpWx5p7NxxOBZLhUt78AgyR+JHxkLqHmCMH1HqelUxz1b8XgfjktquezjteltAkF5mW3GArjeSIf51Hp1Hl6V0HwricVzEssEiyRt0ZTkf8Asfca5A5n5aubCXurmMofwsN1ceqt5ivrlrmm6sZNdtKyfrL1Rv3lOx+PWrsHZNKqjk/tstZwEvB9nk6ahkxH356p8/zq0LK8jmQPE6yIejIwYH5ig96UpQKUpQKV+E1X/PXata2IMcZFxcfqKfCp/bYdPgN6CTc2c0W/D4DNcNgdFUe07eSqPP49BXKvOfNM3Eblp5jt0jQdI18lH9T5mvHmjmS4v5jNcvqbooGyoP1VHkPr61ZHY12aGdkvrtcQqQ0MZ/tSNw5H6gPT1x6dQsDsX5QNjZ65Ria4w7DzRceBfjg5PvNWHSlApSlApSlBpOY+U7S+XTcwI58mxh1+DjcVV/HuwRDk2lyV9EmGR8Na7j8jV10oOW+Jdj3FIukKyj1ikU/RtJ+laC65J4hH7dlcD4Rs3+EGuw6UHGA5bvP/AJS4/wD0yf8AbWTa8nX8hwtncH4xOP5gV2NSg5Ssuyfishx9lKD1d0Uf4s/SpTwvsEum3nuYYxnogaQ4+ekD610JSgrXgXYrw+HBl7y4b9s4X+FcfUmp7wzhMFuumCKOJfRFC/y61m0oFfLqCMHcHqDX1SgiPGPDxawJ6NDOi+mcKce7apdWh5w4M9xEjQsFuIXEsLHpqGxU+5hkV58u81JcMYZFaG5X24XBB+Knoynyqkul0rfKXPhyzttffq2fGuDQXcRiuI1kQ+TDofUHqp94qkOdew+WPVJw9u8Tr3LnDj91uj/PB+NX9SrsHEt9YSwuUmjeNh1V1Kn8jWTwbj1zatqtppIj56GIB+I6H512BxngdvdJouIUlX9oZI+B6j5VWfHOwe1clraaSE+StiRB+eG+poITwbtwv4sCZYpwB+IaG/NdvpUmsv0gE/tbJh+5ID9GUVFuKdiPEYz913Uy+RV9J/J/9a0F12acUTrZyn93S3+EmgtJ+3628rSY/FkH+tabinb7Mci3tET0Mjl/ouP51AI+zvibdLKb5rj+Zra8L7IeKSneARD1kdR9Bk0Gs5l7Q7+9GmachD1jj8CH4gdfnUctLR5XCRozuTgKoJJ+Qq7eBdgYDBru51DzSJcZ9Rrb+gq1eXeVLSyXTbQInq2Mufi53NBVnZ12MaSs/EcE7Fbcbgef3h8/3Rt65q7EUAAAYA2AHlX7SgUpSgUpSgUpSgUpSgUpSgUpSgUpSgUpSgUpXldFgjaPa0nTn1xt9aEelfgI/wBagknOjhlfYQmy7w9Md+0RnVM9fYRtvfXzFxH/AGdOglEsiyWcbOyjWdUJfvpGyegRgSeuFHpWf5Y7f4PE0369p58p8a1N3x1VhupVBP2bWGBOkMyRrJgHfYhgM461puLc0iK7hRZ43R3jRohG2R3obQ5lGVBJ0kKceHJr54CJlubwTvAkfeq7x6SQxkhjVCJHIwMqB7O5Bpc9bpEYct6cfXn00l777zb7t/aXwvlQcYyAcHyyM4r7qL8Uu5Y+IQ4aV4mATukBAQtq+8Y6cOvr4gVwNjmpRVpdXPxOHcZL5mpSlKszKUpQKUpQKUpQKUpQKUpQKUpQKUpQKUpQKUpQKUpQKUpQKUpQQ6LkSI2s9s7ZWScyoyjeMbCMDPoo0/A1v7zgscsiSNnKRvHjOxWQKGB/hrZV5rOpYqGBZQCVyMgHOkkdQDg4+BqkwxjfLmeLndbfPztWig5MtVZG0udGghTI2nVEoSOQrnBcKAM4rZXXBoJJVmeJWkTGliOmkkr7jgkkZ6ZOKz6VMxk7K5cfiZXW5X3fmK/aGtfwC+M9vHKwALrkgZwDkgjf4VOu7P030+psKUpUoKUpQKUpQKUpQKUpQKUpQKUpQKUpQKUpQKUpQKUpQKUpQK8L27WKN5HOERSzHBOAoyTgbnaveviaIMpVhlWBBHqCMEUTNNd2mvua7aNZCJO8MekMqbkl2CqoJwucsPPbO+K0kfMEZn+2KrBGsptSnGc2soyBglScyMMg46VsLXk9VsVsy+Qj61fSp3EpkTUpyr+QIPXfpWWnLwYJ3796UEi4CLGhSVQrR6V/DgA9c58/KsrM67sby2Eumt3s/wBmm3bvfZqLXnGXuPtE1voiWQK7gsQFZMq4DKpYByqMcY3yCcGtTxfmh0+zyl5u9RLdp1QqIAJjlgyk6izLnGM40r03qbWHBUiVlLSSq4CkTOZBpAIC4bbG+/mfPNesvBrdpFlaGNpFGFYopIA6AHG2Ki4Z2dU48xy+Odsw2++f38bIrZcYvJJpI5CBCLlrXXEpEqnS0iS5OVAwFQ7dWzXpyUI4GNuRO04kkV9RdlCK7NE/iOhQysvs7kk7bHEzAr9q0w311ZZ8zLjcZjpL48z70KUpWjkKUpQKUpQKUpQKUpQKUpQKUpQKUpQKUpQKUpQKUpQKUpQKUpQKUpQKUpQKUpQKUpQKUpQKUpQKUpQKUpQf/9k="/>
          <p:cNvSpPr>
            <a:spLocks noChangeAspect="1" noChangeArrowheads="1"/>
          </p:cNvSpPr>
          <p:nvPr/>
        </p:nvSpPr>
        <p:spPr bwMode="auto">
          <a:xfrm>
            <a:off x="300038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GB" altLang="da-DK"/>
          </a:p>
        </p:txBody>
      </p:sp>
      <p:pic>
        <p:nvPicPr>
          <p:cNvPr id="21509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11300" y="1736725"/>
            <a:ext cx="5829300" cy="4484688"/>
          </a:xfrm>
          <a:noFill/>
        </p:spPr>
      </p:pic>
    </p:spTree>
    <p:extLst>
      <p:ext uri="{BB962C8B-B14F-4D97-AF65-F5344CB8AC3E}">
        <p14:creationId xmlns:p14="http://schemas.microsoft.com/office/powerpoint/2010/main" val="412265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effectLst/>
              </a:rPr>
              <a:t>Understøttelse af de dataansvarliges opgaver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da-DK" dirty="0" smtClean="0">
                <a:effectLst/>
              </a:rPr>
              <a:t>Tematiske </a:t>
            </a:r>
            <a:r>
              <a:rPr lang="da-DK" dirty="0" err="1" smtClean="0">
                <a:effectLst/>
              </a:rPr>
              <a:t>clusters</a:t>
            </a:r>
            <a:r>
              <a:rPr lang="da-DK" dirty="0" smtClean="0">
                <a:effectLst/>
              </a:rPr>
              <a:t> – et godt tilbud til de dataansvarlige</a:t>
            </a:r>
          </a:p>
          <a:p>
            <a:pPr>
              <a:spcAft>
                <a:spcPts val="0"/>
              </a:spcAft>
            </a:pPr>
            <a:r>
              <a:rPr lang="da-DK" dirty="0" smtClean="0">
                <a:effectLst/>
              </a:rPr>
              <a:t>Interaktive dataspecifikationer </a:t>
            </a:r>
          </a:p>
          <a:p>
            <a:pPr>
              <a:spcAft>
                <a:spcPts val="0"/>
              </a:spcAft>
            </a:pPr>
            <a:r>
              <a:rPr lang="da-DK" dirty="0" smtClean="0">
                <a:effectLst/>
              </a:rPr>
              <a:t>Den nye hjemmeside</a:t>
            </a:r>
            <a:endParaRPr lang="da-DK" dirty="0" smtClean="0">
              <a:effectLst/>
              <a:latin typeface="Times New Roman"/>
              <a:ea typeface="Times New Roman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980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2052" name="Picture 4" descr="http://www.coffeebreak.ba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62484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4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Modelregler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615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da-DK" dirty="0" smtClean="0">
                <a:effectLst/>
              </a:rPr>
              <a:t>Status på implementeringen</a:t>
            </a:r>
            <a:endParaRPr lang="da-DK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3330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effectLst/>
              </a:rPr>
              <a:t>Afslutning og den videre proces</a:t>
            </a:r>
            <a:r>
              <a:rPr lang="da-DK" dirty="0" smtClean="0">
                <a:effectLst/>
                <a:latin typeface="Times New Roman"/>
                <a:ea typeface="Times New Roman"/>
              </a:rPr>
              <a:t/>
            </a:r>
            <a:br>
              <a:rPr lang="da-DK" dirty="0" smtClean="0">
                <a:effectLst/>
                <a:latin typeface="Times New Roman"/>
                <a:ea typeface="Times New Roman"/>
              </a:rPr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7697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014017"/>
              </p:ext>
            </p:extLst>
          </p:nvPr>
        </p:nvGraphicFramePr>
        <p:xfrm>
          <a:off x="107504" y="188640"/>
          <a:ext cx="8856984" cy="6480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1851"/>
                <a:gridCol w="1584108"/>
                <a:gridCol w="1847745"/>
                <a:gridCol w="4813280"/>
              </a:tblGrid>
              <a:tr h="382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Punkt</a:t>
                      </a:r>
                      <a:endParaRPr lang="da-DK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Emne</a:t>
                      </a:r>
                      <a:endParaRPr lang="da-DK" sz="1000" b="1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Tid </a:t>
                      </a:r>
                      <a:r>
                        <a:rPr lang="da-DK" sz="800">
                          <a:effectLst/>
                        </a:rPr>
                        <a:t>(sådan cirka)</a:t>
                      </a:r>
                      <a:endParaRPr lang="da-DK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Indhold</a:t>
                      </a:r>
                      <a:endParaRPr lang="da-DK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1474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" algn="l"/>
                          <a:tab pos="135890" algn="l"/>
                        </a:tabLs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Dagsorden</a:t>
                      </a:r>
                      <a:endParaRPr lang="da-DK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13:00 – 13:05</a:t>
                      </a:r>
                      <a:endParaRPr lang="da-DK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Dagsorden godkendes</a:t>
                      </a:r>
                      <a:endParaRPr lang="da-DK" sz="10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79768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Velkommen og formål med mødet</a:t>
                      </a:r>
                      <a:endParaRPr lang="da-DK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13:05 – 13:15</a:t>
                      </a:r>
                      <a:endParaRPr lang="da-DK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121497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Nyt fra EU Kommissionen og anden info</a:t>
                      </a:r>
                      <a:endParaRPr lang="da-DK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13:15 – 13:35</a:t>
                      </a:r>
                      <a:endParaRPr lang="da-DK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Konsekvenser for dansk politik for implementering</a:t>
                      </a:r>
                      <a:endParaRPr lang="da-DK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124550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Understøttelse af de dataansvarliges opgaver</a:t>
                      </a:r>
                      <a:endParaRPr lang="da-DK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13:35 – 14:00</a:t>
                      </a:r>
                      <a:endParaRPr lang="da-DK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	Tematiske clusters – et godt tilbud til de dataansvarlige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	Interaktive dataspecifikationer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	Den nye hjemmeside</a:t>
                      </a:r>
                      <a:endParaRPr lang="da-DK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8294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PAUSE</a:t>
                      </a:r>
                      <a:endParaRPr lang="da-DK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14:00– 14:15</a:t>
                      </a:r>
                      <a:endParaRPr lang="da-DK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1474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Modelregler</a:t>
                      </a:r>
                      <a:endParaRPr lang="da-DK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14:15 – 14:45</a:t>
                      </a:r>
                      <a:endParaRPr lang="da-DK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Hvad er modelreglerne og hvordan kan de bruges?</a:t>
                      </a:r>
                      <a:endParaRPr lang="da-DK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79768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Status på implementeringen</a:t>
                      </a:r>
                      <a:endParaRPr lang="da-DK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14:45 – 15:15</a:t>
                      </a:r>
                      <a:endParaRPr lang="da-DK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Bordet rundt, videndeling og evt. problemstillinger</a:t>
                      </a:r>
                      <a:br>
                        <a:rPr lang="da-DK" sz="1000">
                          <a:effectLst/>
                        </a:rPr>
                      </a:br>
                      <a:endParaRPr lang="da-DK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82949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Afslutning og den videre proces</a:t>
                      </a:r>
                      <a:endParaRPr lang="da-DK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15:15 – 15:30</a:t>
                      </a:r>
                      <a:endParaRPr lang="da-DK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Opsamling mv. </a:t>
                      </a:r>
                      <a:endParaRPr lang="da-DK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646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16704"/>
            <a:ext cx="6254753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88642"/>
            <a:ext cx="4248471" cy="125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895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Formål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Overlevering af information fra EU Kommissionen</a:t>
            </a:r>
            <a:r>
              <a:rPr lang="da-DK" dirty="0"/>
              <a:t> </a:t>
            </a: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Drøftelse af konsekvenser for den danske implementering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Et fælles billede af status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Drøftelse af mulige problemstillinger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Netværk og vidensdeling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26737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Nyt fra KOM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Men vi starter lige et andet sted</a:t>
            </a:r>
            <a:endParaRPr lang="da-DK" dirty="0"/>
          </a:p>
        </p:txBody>
      </p:sp>
      <p:pic>
        <p:nvPicPr>
          <p:cNvPr id="1030" name="Picture 6" descr="http://static.tvtropes.org/pmwiki/pub/images/and-now-for-something-completely-different_27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12658"/>
            <a:ext cx="3621782" cy="372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47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Brevet…..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15616" y="1340768"/>
            <a:ext cx="7164387" cy="5328592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a-DK" sz="1800" dirty="0" smtClean="0"/>
              <a:t>Danmarks Statisk har sendt et interessant forslag:</a:t>
            </a:r>
          </a:p>
          <a:p>
            <a:pPr lvl="1"/>
            <a:r>
              <a:rPr lang="da-DK" sz="1800" dirty="0"/>
              <a:t>	</a:t>
            </a:r>
            <a:r>
              <a:rPr lang="da-DK" sz="1800" dirty="0" smtClean="0"/>
              <a:t>Fælles løsninger frem for decentrale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sz="1800" dirty="0" smtClean="0"/>
              <a:t>Retligt: Ansvaret ligger hos de myndigheder, der besidder data under INSPIRE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sz="1800" dirty="0" smtClean="0"/>
              <a:t>Infrastruktur: Webtjenester  er den ”gængse” måde at distribuere data på – digitalisering til mange andre formål end INSPIRE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sz="1800" dirty="0" smtClean="0"/>
              <a:t>Uanset løsning: dataansvarlige vil altid have en opgave</a:t>
            </a:r>
          </a:p>
          <a:p>
            <a:pPr lvl="1"/>
            <a:r>
              <a:rPr lang="da-DK" sz="1600" dirty="0"/>
              <a:t>det forretningsmæssige ansvar kan ikke fjernes fra den dataansvarlige</a:t>
            </a:r>
            <a:endParaRPr lang="da-DK" sz="1800" dirty="0" smtClean="0"/>
          </a:p>
          <a:p>
            <a:pPr lvl="1"/>
            <a:r>
              <a:rPr lang="da-DK" sz="1800" dirty="0" smtClean="0"/>
              <a:t>Datamodellering </a:t>
            </a:r>
            <a:r>
              <a:rPr lang="da-DK" sz="1800" dirty="0"/>
              <a:t>og -</a:t>
            </a:r>
            <a:r>
              <a:rPr lang="da-DK" sz="1800" dirty="0" err="1"/>
              <a:t>mapning</a:t>
            </a:r>
            <a:r>
              <a:rPr lang="da-DK" sz="1800" dirty="0"/>
              <a:t>, vedligehold, metadata – som det også gælder </a:t>
            </a:r>
            <a:r>
              <a:rPr lang="da-DK" sz="1800" dirty="0" smtClean="0"/>
              <a:t>Grunddata</a:t>
            </a:r>
            <a:endParaRPr lang="da-DK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da-DK" sz="1800" dirty="0" smtClean="0"/>
              <a:t>GST har opbygget og driver Geodata-info.dk – en portal til metadata + </a:t>
            </a:r>
            <a:r>
              <a:rPr lang="da-DK" sz="1800" b="1" dirty="0" smtClean="0"/>
              <a:t>adgangspunkt</a:t>
            </a:r>
            <a:r>
              <a:rPr lang="da-DK" sz="1800" dirty="0" smtClean="0"/>
              <a:t> til myndighedernes </a:t>
            </a:r>
            <a:r>
              <a:rPr lang="da-DK" sz="1800" dirty="0" err="1" smtClean="0"/>
              <a:t>webtjenester</a:t>
            </a:r>
            <a:endParaRPr lang="da-DK" sz="1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a-DK" sz="1800" dirty="0" smtClean="0"/>
              <a:t>GST har udarbejdet fælles modelregler, som bruges i grunddata og som (det tidligere Miljøministerium) anvender til fælles INSPIRE løsninger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sz="1800" dirty="0" smtClean="0"/>
              <a:t>Samordningsudvalget : det er en sag, der bør rejses i Samordningsudvalget hurtigst muligt!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a-DK" sz="1700" dirty="0" smtClean="0"/>
              <a:t>Herunder Datafordeleren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a-DK" sz="1700" dirty="0" smtClean="0"/>
              <a:t>Herunder finansiering!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sz="1800" dirty="0" smtClean="0"/>
              <a:t>Kontaktpunktet vil forelægge brevet for GST som ansvarlig for INSPIRE direktivet i DK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a-DK" sz="1700" dirty="0" smtClean="0"/>
              <a:t>efter afklarende møde med DS….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sz="1800" dirty="0" smtClean="0"/>
              <a:t>Ressortændringer og opgaveflytninger giver lidt bevægelse lige nu…</a:t>
            </a:r>
            <a:r>
              <a:rPr lang="da-DK" sz="1800" dirty="0"/>
              <a:t>	</a:t>
            </a:r>
            <a:endParaRPr lang="da-DK" sz="1800" dirty="0" smtClean="0"/>
          </a:p>
          <a:p>
            <a:pPr marL="0" indent="0">
              <a:buNone/>
            </a:pPr>
            <a:r>
              <a:rPr lang="da-DK" sz="1800" dirty="0"/>
              <a:t>	</a:t>
            </a:r>
            <a:endParaRPr lang="da-DK" sz="18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643" y="188640"/>
            <a:ext cx="1368152" cy="160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29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Nyt fra KOM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Men vi starter lige et andet sted</a:t>
            </a:r>
            <a:endParaRPr lang="da-DK" dirty="0"/>
          </a:p>
        </p:txBody>
      </p:sp>
      <p:pic>
        <p:nvPicPr>
          <p:cNvPr id="1030" name="Picture 6" descr="http://static.tvtropes.org/pmwiki/pub/images/and-now-for-something-completely-different_27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12658"/>
            <a:ext cx="3621782" cy="372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31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Dansk implementeringspolitik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116013" y="1556792"/>
            <a:ext cx="7164387" cy="42264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 smtClean="0"/>
              <a:t>Anbefalet af Samordningsudvalget:</a:t>
            </a:r>
          </a:p>
          <a:p>
            <a:pPr>
              <a:buAutoNum type="arabicPeriod"/>
            </a:pPr>
            <a:r>
              <a:rPr lang="da-DK" dirty="0" smtClean="0"/>
              <a:t>Pragmatisk tilgang og step by step</a:t>
            </a:r>
          </a:p>
          <a:p>
            <a:pPr lvl="3">
              <a:buAutoNum type="arabicPeriod"/>
            </a:pPr>
            <a:r>
              <a:rPr lang="da-DK" dirty="0" smtClean="0"/>
              <a:t>Når der ændres på services så harmoniser data samtidig med – mindske dobbeltarbejde</a:t>
            </a:r>
          </a:p>
          <a:p>
            <a:pPr lvl="3">
              <a:buAutoNum type="arabicPeriod"/>
            </a:pPr>
            <a:r>
              <a:rPr lang="da-DK" dirty="0" smtClean="0"/>
              <a:t>Forudsætningen var at </a:t>
            </a:r>
            <a:r>
              <a:rPr lang="da-DK" dirty="0" err="1" smtClean="0"/>
              <a:t>infrastukturen</a:t>
            </a:r>
            <a:r>
              <a:rPr lang="da-DK" dirty="0" smtClean="0"/>
              <a:t> alligevel var godt på vej – argumentet overfor KOM</a:t>
            </a:r>
          </a:p>
          <a:p>
            <a:pPr>
              <a:buAutoNum type="arabicPeriod"/>
            </a:pPr>
            <a:r>
              <a:rPr lang="da-DK" dirty="0" smtClean="0"/>
              <a:t>Identifikation af datasæt på baggrund af dataspecifikationer</a:t>
            </a:r>
          </a:p>
          <a:p>
            <a:pPr lvl="3">
              <a:buAutoNum type="arabicPeriod"/>
            </a:pPr>
            <a:r>
              <a:rPr lang="da-DK" dirty="0" smtClean="0"/>
              <a:t>Ventet på specifikationer for bilag II og III</a:t>
            </a:r>
          </a:p>
          <a:p>
            <a:pPr lvl="3">
              <a:buAutoNum type="arabicPeriod"/>
            </a:pPr>
            <a:r>
              <a:rPr lang="da-DK" dirty="0" smtClean="0"/>
              <a:t>”hentet” tid til de </a:t>
            </a:r>
            <a:r>
              <a:rPr lang="da-DK" dirty="0" err="1" smtClean="0"/>
              <a:t>datansvarlige</a:t>
            </a:r>
            <a:endParaRPr lang="da-DK" dirty="0" smtClean="0"/>
          </a:p>
          <a:p>
            <a:pPr marL="1587" lvl="1" indent="0">
              <a:buNone/>
            </a:pPr>
            <a:endParaRPr lang="da-DK" dirty="0" smtClean="0"/>
          </a:p>
          <a:p>
            <a:pPr lvl="3">
              <a:buAutoNum type="arabicPeriod"/>
            </a:pPr>
            <a:endParaRPr lang="da-DK" dirty="0" smtClean="0"/>
          </a:p>
          <a:p>
            <a:pPr lvl="3">
              <a:buAutoNum type="arabicPeriod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3732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Status fra EU KOM </a:t>
            </a:r>
            <a:br>
              <a:rPr lang="da-DK" dirty="0" smtClean="0"/>
            </a:br>
            <a:r>
              <a:rPr lang="da-DK" dirty="0" smtClean="0"/>
              <a:t>monitorering 2014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dirty="0" smtClean="0"/>
              <a:t>Fremlagt på INSPIRE konference 2015</a:t>
            </a:r>
          </a:p>
          <a:p>
            <a:pPr marL="0" indent="0">
              <a:buNone/>
            </a:pPr>
            <a:r>
              <a:rPr lang="da-DK" dirty="0" smtClean="0"/>
              <a:t>Det gode først:</a:t>
            </a:r>
          </a:p>
          <a:p>
            <a:r>
              <a:rPr lang="da-DK" dirty="0" smtClean="0"/>
              <a:t>DK er godt med mht. metadata MEN!!!! ajourføring halter og opmærkning halter – filtersnavs og gamle data og ubrugelige links!!</a:t>
            </a:r>
          </a:p>
          <a:p>
            <a:pPr lvl="1"/>
            <a:r>
              <a:rPr lang="da-DK" dirty="0" smtClean="0"/>
              <a:t>Tjek jeres metadata og ret til – husk tjenester</a:t>
            </a:r>
          </a:p>
          <a:p>
            <a:pPr lvl="1"/>
            <a:r>
              <a:rPr lang="da-DK" dirty="0" smtClean="0"/>
              <a:t>Opmærk jeres INSPIRE data </a:t>
            </a:r>
          </a:p>
          <a:p>
            <a:r>
              <a:rPr lang="da-DK" dirty="0" smtClean="0"/>
              <a:t>Arbejde i gang med revision af vejledning + video </a:t>
            </a:r>
          </a:p>
          <a:p>
            <a:pPr lvl="1"/>
            <a:r>
              <a:rPr lang="da-DK" dirty="0" smtClean="0"/>
              <a:t>I får besked så snart det er klart</a:t>
            </a:r>
          </a:p>
          <a:p>
            <a:pPr marL="0" indent="0">
              <a:buNone/>
            </a:pPr>
            <a:r>
              <a:rPr lang="da-DK" dirty="0" smtClean="0"/>
              <a:t>Det onde………: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3581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510</Words>
  <Application>Microsoft Office PowerPoint</Application>
  <PresentationFormat>Skærmshow (4:3)</PresentationFormat>
  <Paragraphs>122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19</vt:i4>
      </vt:variant>
    </vt:vector>
  </HeadingPairs>
  <TitlesOfParts>
    <vt:vector size="20" baseType="lpstr">
      <vt:lpstr>Kontortema</vt:lpstr>
      <vt:lpstr>Informationsmøde  INSPIRE implementering i Danmark 18. august 2015 </vt:lpstr>
      <vt:lpstr>PowerPoint-præsentation</vt:lpstr>
      <vt:lpstr>PowerPoint-præsentation</vt:lpstr>
      <vt:lpstr>Formål </vt:lpstr>
      <vt:lpstr>Nyt fra KOM</vt:lpstr>
      <vt:lpstr>Brevet…..</vt:lpstr>
      <vt:lpstr>Nyt fra KOM</vt:lpstr>
      <vt:lpstr>Dansk implementeringspolitik</vt:lpstr>
      <vt:lpstr>Status fra EU KOM  monitorering 2014</vt:lpstr>
      <vt:lpstr>Accessibility of spatial data sets through view and download services</vt:lpstr>
      <vt:lpstr>Time table</vt:lpstr>
      <vt:lpstr>EU KOM er på stikkerne </vt:lpstr>
      <vt:lpstr>Tilpasset politik for implementering</vt:lpstr>
      <vt:lpstr>Hvad betyder det for os?</vt:lpstr>
      <vt:lpstr>Understøttelse af de dataansvarliges opgaver</vt:lpstr>
      <vt:lpstr>PowerPoint-præsentation</vt:lpstr>
      <vt:lpstr>Modelregler</vt:lpstr>
      <vt:lpstr>Status på implementeringen</vt:lpstr>
      <vt:lpstr>Afslutning og den videre proces </vt:lpstr>
    </vt:vector>
  </TitlesOfParts>
  <Company>Statens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Informationsmøde  INSPIRE implementering i Danmark 18. august 2015</dc:title>
  <dc:creator>Ulla Kronborg Mazzoli</dc:creator>
  <cp:lastModifiedBy>Ulla Kronborg Mazzoli</cp:lastModifiedBy>
  <cp:revision>17</cp:revision>
  <dcterms:created xsi:type="dcterms:W3CDTF">2015-08-17T09:05:48Z</dcterms:created>
  <dcterms:modified xsi:type="dcterms:W3CDTF">2015-08-18T10:35:32Z</dcterms:modified>
</cp:coreProperties>
</file>