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12"/>
    <p:sldMasterId id="2147483676" r:id="rId13"/>
  </p:sldMasterIdLst>
  <p:notesMasterIdLst>
    <p:notesMasterId r:id="rId52"/>
  </p:notesMasterIdLst>
  <p:handoutMasterIdLst>
    <p:handoutMasterId r:id="rId53"/>
  </p:handoutMasterIdLst>
  <p:sldIdLst>
    <p:sldId id="314" r:id="rId14"/>
    <p:sldId id="316" r:id="rId15"/>
    <p:sldId id="317" r:id="rId16"/>
    <p:sldId id="358" r:id="rId17"/>
    <p:sldId id="318" r:id="rId18"/>
    <p:sldId id="320" r:id="rId19"/>
    <p:sldId id="321" r:id="rId20"/>
    <p:sldId id="322" r:id="rId21"/>
    <p:sldId id="323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44" r:id="rId31"/>
    <p:sldId id="356" r:id="rId32"/>
    <p:sldId id="337" r:id="rId33"/>
    <p:sldId id="336" r:id="rId34"/>
    <p:sldId id="338" r:id="rId35"/>
    <p:sldId id="339" r:id="rId36"/>
    <p:sldId id="340" r:id="rId37"/>
    <p:sldId id="341" r:id="rId38"/>
    <p:sldId id="342" r:id="rId39"/>
    <p:sldId id="343" r:id="rId40"/>
    <p:sldId id="345" r:id="rId41"/>
    <p:sldId id="346" r:id="rId42"/>
    <p:sldId id="347" r:id="rId43"/>
    <p:sldId id="357" r:id="rId44"/>
    <p:sldId id="348" r:id="rId45"/>
    <p:sldId id="349" r:id="rId46"/>
    <p:sldId id="350" r:id="rId47"/>
    <p:sldId id="351" r:id="rId48"/>
    <p:sldId id="352" r:id="rId49"/>
    <p:sldId id="354" r:id="rId50"/>
    <p:sldId id="355" r:id="rId5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2" d="100"/>
          <a:sy n="122" d="100"/>
        </p:scale>
        <p:origin x="-10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2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38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83E03-7D08-4867-9913-DD84207D754D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1EE9C-EF89-42C5-894C-F4B148C4C0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236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A8652-4393-4616-B876-B8C2C2716E76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FE357-71C7-47F0-A20E-A504DC8222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86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ea.europa.eu/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40" y="980731"/>
            <a:ext cx="11617291" cy="79451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39" y="2276872"/>
            <a:ext cx="8534400" cy="694928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0053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4761" y="0"/>
            <a:ext cx="12206761" cy="836712"/>
          </a:xfrm>
          <a:prstGeom prst="rect">
            <a:avLst/>
          </a:prstGeom>
          <a:solidFill>
            <a:srgbClr val="6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096" y="1775250"/>
            <a:ext cx="4783436" cy="437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0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4761" y="908720"/>
            <a:ext cx="12192000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-14762" y="332656"/>
            <a:ext cx="11617291" cy="50405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5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10972800" cy="6340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B80F0BC-1E64-4E37-888C-72BD61CC2F10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AC71057-F259-4921-B722-D37F301D21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98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49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77604" y="3317326"/>
            <a:ext cx="8132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GB" sz="3600" b="1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4761" y="0"/>
            <a:ext cx="12206761" cy="836712"/>
          </a:xfrm>
          <a:prstGeom prst="rect">
            <a:avLst/>
          </a:prstGeom>
          <a:solidFill>
            <a:srgbClr val="6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Rectangle 5"/>
          <p:cNvSpPr/>
          <p:nvPr userDrawn="1"/>
        </p:nvSpPr>
        <p:spPr>
          <a:xfrm>
            <a:off x="181773" y="6321078"/>
            <a:ext cx="2688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en-GB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eea.europa.eu</a:t>
            </a:r>
            <a:endParaRPr lang="en-GB" sz="18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144" y="1586550"/>
            <a:ext cx="4495712" cy="41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59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15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B80F0BC-1E64-4E37-888C-72BD61CC2F10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AC71057-F259-4921-B722-D37F301D21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53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06"/>
          <p:cNvSpPr>
            <a:spLocks noChangeAspect="1" noChangeArrowheads="1" noTextEdit="1"/>
          </p:cNvSpPr>
          <p:nvPr/>
        </p:nvSpPr>
        <p:spPr bwMode="auto">
          <a:xfrm>
            <a:off x="-1905000" y="4286250"/>
            <a:ext cx="172508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B742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36000" anchor="b"/>
          <a:lstStyle/>
          <a:p>
            <a:pPr marL="177800" indent="-177800"/>
            <a:endParaRPr lang="en-GB" sz="2800">
              <a:solidFill>
                <a:prstClr val="black"/>
              </a:solidFill>
              <a:latin typeface="Trebuchet MS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4817" y="908720"/>
            <a:ext cx="12192001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EO_logo_full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63" y="6331741"/>
            <a:ext cx="2740096" cy="4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43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l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4761" y="0"/>
            <a:ext cx="12206761" cy="836712"/>
          </a:xfrm>
          <a:prstGeom prst="rect">
            <a:avLst/>
          </a:prstGeom>
          <a:solidFill>
            <a:srgbClr val="6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3340" y="3567166"/>
            <a:ext cx="11617291" cy="79451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096" y="1775250"/>
            <a:ext cx="4783436" cy="437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6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-14762" y="332656"/>
            <a:ext cx="11617291" cy="50405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-14761" y="908720"/>
            <a:ext cx="12192000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6801" y="1196752"/>
            <a:ext cx="11952651" cy="374441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smtClean="0"/>
              <a:t>Click to edit Master text styles</a:t>
            </a:r>
          </a:p>
          <a:p>
            <a:pPr marL="0" lvl="1" indent="0">
              <a:buNone/>
            </a:pPr>
            <a:r>
              <a:rPr lang="en-US" sz="2800" smtClean="0"/>
              <a:t>Second level</a:t>
            </a:r>
          </a:p>
          <a:p>
            <a:pPr marL="0" lvl="2" indent="0">
              <a:buNone/>
            </a:pPr>
            <a:r>
              <a:rPr lang="en-US" sz="2800" smtClean="0"/>
              <a:t>Third level</a:t>
            </a:r>
          </a:p>
          <a:p>
            <a:pPr marL="0" lvl="3" indent="0">
              <a:buNone/>
            </a:pPr>
            <a:r>
              <a:rPr lang="en-US" sz="2800" smtClean="0"/>
              <a:t>Fourth level</a:t>
            </a:r>
          </a:p>
          <a:p>
            <a:pPr marL="0" lvl="4" indent="0">
              <a:buNone/>
            </a:pPr>
            <a:r>
              <a:rPr lang="en-US" sz="2800" smtClean="0"/>
              <a:t>Fifth level</a:t>
            </a:r>
            <a:endParaRPr lang="nl-BE" sz="2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096" y="1775250"/>
            <a:ext cx="4783436" cy="437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21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-14761" y="908720"/>
            <a:ext cx="12192000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06801" y="1196752"/>
            <a:ext cx="11952651" cy="374441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smtClean="0"/>
              <a:t>Click to edit Master text styles</a:t>
            </a:r>
          </a:p>
          <a:p>
            <a:pPr marL="0" lvl="1" indent="0">
              <a:buNone/>
            </a:pPr>
            <a:r>
              <a:rPr lang="en-US" sz="2800" smtClean="0"/>
              <a:t>Second level</a:t>
            </a:r>
          </a:p>
          <a:p>
            <a:pPr marL="0" lvl="2" indent="0">
              <a:buNone/>
            </a:pPr>
            <a:r>
              <a:rPr lang="en-US" sz="2800" smtClean="0"/>
              <a:t>Third level</a:t>
            </a:r>
          </a:p>
          <a:p>
            <a:pPr marL="0" lvl="3" indent="0">
              <a:buNone/>
            </a:pPr>
            <a:r>
              <a:rPr lang="en-US" sz="2800" smtClean="0"/>
              <a:t>Fourth level</a:t>
            </a:r>
          </a:p>
          <a:p>
            <a:pPr marL="0" lvl="4" indent="0">
              <a:buNone/>
            </a:pPr>
            <a:r>
              <a:rPr lang="en-US" sz="2800" smtClean="0"/>
              <a:t>Fifth level</a:t>
            </a:r>
            <a:endParaRPr lang="nl-BE" sz="2800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-14762" y="332656"/>
            <a:ext cx="11617291" cy="50405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260" y="2132856"/>
            <a:ext cx="4846740" cy="412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6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-14761" y="908720"/>
            <a:ext cx="12192000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-14762" y="332656"/>
            <a:ext cx="11617291" cy="50405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A5FFFF"/>
              </a:clrFrom>
              <a:clrTo>
                <a:srgbClr val="A5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663" y="2132856"/>
            <a:ext cx="4846740" cy="412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46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-14761" y="908720"/>
            <a:ext cx="12192000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6801" y="1196752"/>
            <a:ext cx="11952651" cy="374441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 smtClean="0"/>
              <a:t>Click to edit Master text styles</a:t>
            </a:r>
          </a:p>
          <a:p>
            <a:pPr marL="0" lvl="1" indent="0">
              <a:buNone/>
            </a:pPr>
            <a:r>
              <a:rPr lang="en-US" sz="2800" dirty="0" smtClean="0"/>
              <a:t>Second level</a:t>
            </a:r>
          </a:p>
          <a:p>
            <a:pPr marL="0" lvl="2" indent="0">
              <a:buNone/>
            </a:pPr>
            <a:r>
              <a:rPr lang="en-US" sz="2800" dirty="0" smtClean="0"/>
              <a:t>Third level</a:t>
            </a:r>
          </a:p>
          <a:p>
            <a:pPr marL="0" lvl="3" indent="0">
              <a:buNone/>
            </a:pPr>
            <a:r>
              <a:rPr lang="en-US" sz="2800" dirty="0" smtClean="0"/>
              <a:t>Fourth level</a:t>
            </a:r>
          </a:p>
          <a:p>
            <a:pPr marL="0" lvl="4" indent="0">
              <a:buNone/>
            </a:pPr>
            <a:r>
              <a:rPr lang="en-US" sz="2800" dirty="0" smtClean="0"/>
              <a:t>Fifth level</a:t>
            </a:r>
            <a:endParaRPr lang="nl-BE" sz="2800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-14762" y="332656"/>
            <a:ext cx="11617291" cy="50405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633587" y="2564904"/>
            <a:ext cx="4558413" cy="4061681"/>
            <a:chOff x="1788776" y="1469094"/>
            <a:chExt cx="3132513" cy="2856559"/>
          </a:xfrm>
          <a:solidFill>
            <a:schemeClr val="bg1">
              <a:lumMod val="85000"/>
            </a:schemeClr>
          </a:solidFill>
        </p:grpSpPr>
        <p:sp>
          <p:nvSpPr>
            <p:cNvPr id="17" name="5-Point Star 16"/>
            <p:cNvSpPr/>
            <p:nvPr/>
          </p:nvSpPr>
          <p:spPr>
            <a:xfrm>
              <a:off x="4222710" y="1469094"/>
              <a:ext cx="698579" cy="61118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1788776" y="3714471"/>
              <a:ext cx="698579" cy="61118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3059832" y="1808552"/>
              <a:ext cx="698579" cy="61118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2217237" y="2618656"/>
              <a:ext cx="698579" cy="61118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44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-14817" y="908720"/>
            <a:ext cx="12192001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-14762" y="332656"/>
            <a:ext cx="11617291" cy="50405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7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14817" y="908720"/>
            <a:ext cx="12192001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EO_logo_full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63" y="6331741"/>
            <a:ext cx="2740096" cy="4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06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-14762" y="260648"/>
            <a:ext cx="11617291" cy="50405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-14817" y="908720"/>
            <a:ext cx="12192001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10959008" cy="45259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81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432" y="6309320"/>
            <a:ext cx="2016224" cy="4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2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81" r:id="rId3"/>
    <p:sldLayoutId id="2147483664" r:id="rId4"/>
    <p:sldLayoutId id="2147483669" r:id="rId5"/>
    <p:sldLayoutId id="2147483665" r:id="rId6"/>
    <p:sldLayoutId id="2147483678" r:id="rId7"/>
    <p:sldLayoutId id="2147483679" r:id="rId8"/>
    <p:sldLayoutId id="2147483680" r:id="rId9"/>
    <p:sldLayoutId id="2147483666" r:id="rId10"/>
    <p:sldLayoutId id="2147483667" r:id="rId11"/>
    <p:sldLayoutId id="2147483670" r:id="rId12"/>
    <p:sldLayoutId id="2147483682" r:id="rId13"/>
    <p:sldLayoutId id="2147483671" r:id="rId14"/>
    <p:sldLayoutId id="2147483672" r:id="rId15"/>
    <p:sldLayoutId id="2147483673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60648"/>
            <a:ext cx="10972800" cy="6340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400" smtClean="0">
                <a:solidFill>
                  <a:prstClr val="black"/>
                </a:solidFill>
              </a:rPr>
              <a:t>Click to edit Master title style</a:t>
            </a:r>
            <a:endParaRPr lang="en-GB" sz="2400" dirty="0" smtClean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688" y="6309320"/>
            <a:ext cx="2016224" cy="4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0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Status of INSPIRE implementation in EU Member States.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INSPIRE conference – Lisbon, 26/05/2015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31507" y="6165304"/>
            <a:ext cx="452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Paul Hasenohr, European Environment Agency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4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Existence of </a:t>
            </a:r>
            <a:r>
              <a:rPr lang="en-US" dirty="0" smtClean="0"/>
              <a:t>metadata (Annex II)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562"/>
            <a:ext cx="12192000" cy="29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Existence of </a:t>
            </a:r>
            <a:r>
              <a:rPr lang="en-US" dirty="0" smtClean="0"/>
              <a:t>metadata (Annex III)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426"/>
            <a:ext cx="12192000" cy="295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Existence of </a:t>
            </a:r>
            <a:r>
              <a:rPr lang="en-US" dirty="0" smtClean="0"/>
              <a:t>metadata (spatial data services)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426"/>
            <a:ext cx="12192000" cy="295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Conformity of metadata (data sets and services)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699"/>
            <a:ext cx="12192000" cy="297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Conformity </a:t>
            </a:r>
            <a:r>
              <a:rPr lang="en-US" dirty="0"/>
              <a:t>of </a:t>
            </a:r>
            <a:r>
              <a:rPr lang="en-US" dirty="0" smtClean="0"/>
              <a:t>metadata (Annex I)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641"/>
            <a:ext cx="12192000" cy="297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Conformity </a:t>
            </a:r>
            <a:r>
              <a:rPr lang="en-US" dirty="0"/>
              <a:t>of </a:t>
            </a:r>
            <a:r>
              <a:rPr lang="en-US" dirty="0" smtClean="0"/>
              <a:t>metadata (Annex II)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4622"/>
            <a:ext cx="12192000" cy="29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Conformity </a:t>
            </a:r>
            <a:r>
              <a:rPr lang="en-US" dirty="0"/>
              <a:t>of </a:t>
            </a:r>
            <a:r>
              <a:rPr lang="en-US" dirty="0" smtClean="0"/>
              <a:t>metadata (Annex III)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0756"/>
            <a:ext cx="12192000" cy="29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Conformity </a:t>
            </a:r>
            <a:r>
              <a:rPr lang="en-US" dirty="0"/>
              <a:t>of </a:t>
            </a:r>
            <a:r>
              <a:rPr lang="en-US" dirty="0" smtClean="0"/>
              <a:t>metadata (spatial data services)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562"/>
            <a:ext cx="12192000" cy="29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930" y="332656"/>
            <a:ext cx="9155071" cy="504056"/>
          </a:xfrm>
        </p:spPr>
        <p:txBody>
          <a:bodyPr lIns="54000" rIns="54000"/>
          <a:lstStyle/>
          <a:p>
            <a:r>
              <a:rPr lang="en-US" dirty="0" smtClean="0"/>
              <a:t>Accessibility of metadata through discovery services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889"/>
            <a:ext cx="12192000" cy="30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Spatial data sets availability and conformity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words about Monitoring and Reporting</a:t>
            </a:r>
          </a:p>
          <a:p>
            <a:endParaRPr lang="en-US" dirty="0" smtClean="0"/>
          </a:p>
          <a:p>
            <a:r>
              <a:rPr lang="en-US" dirty="0" smtClean="0"/>
              <a:t>The implementation status of INSPIRE seen through the Monitoring indicators over the past three years</a:t>
            </a:r>
          </a:p>
          <a:p>
            <a:endParaRPr lang="en-US" dirty="0" smtClean="0"/>
          </a:p>
          <a:p>
            <a:r>
              <a:rPr lang="en-US" dirty="0"/>
              <a:t>Ongoing work around Monitoring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9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Number of spatial data sets reported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650"/>
            <a:ext cx="12192000" cy="47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930" y="332656"/>
            <a:ext cx="8975559" cy="504056"/>
          </a:xfrm>
        </p:spPr>
        <p:txBody>
          <a:bodyPr/>
          <a:lstStyle/>
          <a:p>
            <a:r>
              <a:rPr lang="en-US" dirty="0"/>
              <a:t>Number of </a:t>
            </a:r>
            <a:r>
              <a:rPr lang="en-US" dirty="0" smtClean="0"/>
              <a:t>conformant spatial </a:t>
            </a:r>
            <a:r>
              <a:rPr lang="en-US" dirty="0"/>
              <a:t>data </a:t>
            </a:r>
            <a:r>
              <a:rPr lang="en-US" dirty="0" smtClean="0"/>
              <a:t>sets (Annex I)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969042"/>
            <a:ext cx="8760296" cy="3904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" y="984712"/>
            <a:ext cx="3344788" cy="58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930" y="332656"/>
            <a:ext cx="8975559" cy="504056"/>
          </a:xfrm>
        </p:spPr>
        <p:txBody>
          <a:bodyPr/>
          <a:lstStyle/>
          <a:p>
            <a:r>
              <a:rPr lang="en-US" dirty="0"/>
              <a:t>Number of </a:t>
            </a:r>
            <a:r>
              <a:rPr lang="en-US" dirty="0" smtClean="0"/>
              <a:t>conformant spatial </a:t>
            </a:r>
            <a:r>
              <a:rPr lang="en-US" dirty="0"/>
              <a:t>data </a:t>
            </a:r>
            <a:r>
              <a:rPr lang="en-US" dirty="0" smtClean="0"/>
              <a:t>sets (Annex II)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0728"/>
            <a:ext cx="3380262" cy="5877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24" y="1961550"/>
            <a:ext cx="8784976" cy="39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928" y="332656"/>
            <a:ext cx="9155072" cy="504056"/>
          </a:xfrm>
        </p:spPr>
        <p:txBody>
          <a:bodyPr/>
          <a:lstStyle/>
          <a:p>
            <a:r>
              <a:rPr lang="en-US" dirty="0"/>
              <a:t>Number of </a:t>
            </a:r>
            <a:r>
              <a:rPr lang="en-US" dirty="0" smtClean="0"/>
              <a:t>conformant spatial </a:t>
            </a:r>
            <a:r>
              <a:rPr lang="en-US" dirty="0"/>
              <a:t>data </a:t>
            </a:r>
            <a:r>
              <a:rPr lang="en-US" dirty="0" smtClean="0"/>
              <a:t>sets (Annex III)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990600"/>
            <a:ext cx="3365126" cy="586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83" y="1961922"/>
            <a:ext cx="8818917" cy="39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Conformity </a:t>
            </a:r>
            <a:r>
              <a:rPr lang="en-US" dirty="0"/>
              <a:t>of </a:t>
            </a:r>
            <a:r>
              <a:rPr lang="en-US" dirty="0" smtClean="0"/>
              <a:t>spatial data sets (all annexes)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699"/>
            <a:ext cx="12192000" cy="297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Conformity </a:t>
            </a:r>
            <a:r>
              <a:rPr lang="en-US" dirty="0"/>
              <a:t>of </a:t>
            </a:r>
            <a:r>
              <a:rPr lang="en-US" dirty="0" smtClean="0"/>
              <a:t>spatial data sets (Annex I)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363"/>
            <a:ext cx="12192000" cy="29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Conformity </a:t>
            </a:r>
            <a:r>
              <a:rPr lang="en-US" dirty="0"/>
              <a:t>of </a:t>
            </a:r>
            <a:r>
              <a:rPr lang="en-US" dirty="0" smtClean="0"/>
              <a:t>spatial data sets (Annex II)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4622"/>
            <a:ext cx="12192000" cy="29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Conformity </a:t>
            </a:r>
            <a:r>
              <a:rPr lang="en-US" dirty="0"/>
              <a:t>of </a:t>
            </a:r>
            <a:r>
              <a:rPr lang="en-US" dirty="0" smtClean="0"/>
              <a:t>spatial data sets (Annex III)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9812"/>
            <a:ext cx="12192000" cy="297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930" y="0"/>
            <a:ext cx="9155071" cy="836712"/>
          </a:xfrm>
        </p:spPr>
        <p:txBody>
          <a:bodyPr lIns="54000" rIns="54000"/>
          <a:lstStyle/>
          <a:p>
            <a:r>
              <a:rPr lang="en-US" dirty="0" smtClean="0"/>
              <a:t>Accessibility of spatial data sets</a:t>
            </a:r>
            <a:br>
              <a:rPr lang="en-US" dirty="0" smtClean="0"/>
            </a:br>
            <a:r>
              <a:rPr lang="en-US" dirty="0" smtClean="0"/>
              <a:t>through view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download services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889"/>
            <a:ext cx="12192000" cy="30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930" y="0"/>
            <a:ext cx="9155071" cy="836712"/>
          </a:xfrm>
        </p:spPr>
        <p:txBody>
          <a:bodyPr lIns="54000" rIns="54000"/>
          <a:lstStyle/>
          <a:p>
            <a:r>
              <a:rPr lang="en-US" dirty="0" smtClean="0"/>
              <a:t>Accessibility of spatial data sets</a:t>
            </a:r>
            <a:br>
              <a:rPr lang="en-US" dirty="0" smtClean="0"/>
            </a:br>
            <a:r>
              <a:rPr lang="en-US" dirty="0" smtClean="0"/>
              <a:t>through view services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3752"/>
            <a:ext cx="12192000" cy="30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801" y="1196752"/>
            <a:ext cx="11952651" cy="4896544"/>
          </a:xfrm>
        </p:spPr>
        <p:txBody>
          <a:bodyPr/>
          <a:lstStyle/>
          <a:p>
            <a:r>
              <a:rPr lang="en-US" dirty="0" smtClean="0"/>
              <a:t>Regulatory framework</a:t>
            </a:r>
          </a:p>
          <a:p>
            <a:pPr lvl="1"/>
            <a:r>
              <a:rPr lang="en-US" dirty="0" smtClean="0"/>
              <a:t>Legally binding</a:t>
            </a:r>
          </a:p>
          <a:p>
            <a:pPr lvl="2"/>
            <a:r>
              <a:rPr lang="en-GB" dirty="0"/>
              <a:t>Article 21 of INSPIRE </a:t>
            </a:r>
            <a:r>
              <a:rPr lang="en-GB" dirty="0" smtClean="0"/>
              <a:t>Directive</a:t>
            </a:r>
          </a:p>
          <a:p>
            <a:pPr lvl="2"/>
            <a:r>
              <a:rPr lang="en-GB" dirty="0"/>
              <a:t>Commission Decision of 5 June 2009 implementing Directive 2007/2/EC of the European Parliament and of the Council as regards monitoring </a:t>
            </a:r>
            <a:r>
              <a:rPr lang="en-GB" dirty="0" smtClean="0"/>
              <a:t>and reporting</a:t>
            </a:r>
          </a:p>
          <a:p>
            <a:pPr lvl="1"/>
            <a:r>
              <a:rPr lang="en-GB" dirty="0"/>
              <a:t>Guidelines, justification document, templates and supporting </a:t>
            </a:r>
            <a:r>
              <a:rPr lang="en-GB" dirty="0" smtClean="0"/>
              <a:t>tools</a:t>
            </a:r>
          </a:p>
          <a:p>
            <a:r>
              <a:rPr lang="en-GB" dirty="0" smtClean="0"/>
              <a:t>New file format used to exchange INSPIRE Monitoring data</a:t>
            </a:r>
          </a:p>
          <a:p>
            <a:r>
              <a:rPr lang="en-GB" dirty="0" smtClean="0"/>
              <a:t>New tools to generate the INSPIRE monitoring data:</a:t>
            </a:r>
          </a:p>
          <a:p>
            <a:pPr lvl="1"/>
            <a:r>
              <a:rPr lang="en-GB" dirty="0" smtClean="0"/>
              <a:t>Manually</a:t>
            </a:r>
          </a:p>
          <a:p>
            <a:pPr lvl="1"/>
            <a:r>
              <a:rPr lang="en-GB" dirty="0" smtClean="0"/>
              <a:t>Semi-automatically from the metadata contained in the national geoportals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few words about Monitoring and Reporting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6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930" y="0"/>
            <a:ext cx="9155071" cy="836712"/>
          </a:xfrm>
        </p:spPr>
        <p:txBody>
          <a:bodyPr lIns="54000" rIns="54000"/>
          <a:lstStyle/>
          <a:p>
            <a:r>
              <a:rPr lang="en-US" dirty="0" smtClean="0"/>
              <a:t>Accessibility of spatial data sets</a:t>
            </a:r>
            <a:br>
              <a:rPr lang="en-US" dirty="0" smtClean="0"/>
            </a:br>
            <a:r>
              <a:rPr lang="en-US" dirty="0" smtClean="0"/>
              <a:t>through download services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163"/>
            <a:ext cx="12192000" cy="311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 services availability and conformity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Number of </a:t>
            </a:r>
            <a:r>
              <a:rPr lang="en-US" dirty="0" smtClean="0"/>
              <a:t>network services </a:t>
            </a:r>
            <a:r>
              <a:rPr lang="en-US" dirty="0"/>
              <a:t>reported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994869"/>
            <a:ext cx="5376852" cy="5863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9" y="2261398"/>
            <a:ext cx="7464151" cy="333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Number of </a:t>
            </a:r>
            <a:r>
              <a:rPr lang="en-US" dirty="0" smtClean="0"/>
              <a:t>conformant network services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" y="993428"/>
            <a:ext cx="11989916" cy="53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Conformity </a:t>
            </a:r>
            <a:r>
              <a:rPr lang="en-US" dirty="0"/>
              <a:t>of </a:t>
            </a:r>
            <a:r>
              <a:rPr lang="en-US" dirty="0" smtClean="0"/>
              <a:t>discovery network services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289"/>
            <a:ext cx="12192000" cy="295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Conformity </a:t>
            </a:r>
            <a:r>
              <a:rPr lang="en-US" dirty="0"/>
              <a:t>of </a:t>
            </a:r>
            <a:r>
              <a:rPr lang="en-US" dirty="0" smtClean="0"/>
              <a:t>view network services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0756"/>
            <a:ext cx="12192000" cy="29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Conformity </a:t>
            </a:r>
            <a:r>
              <a:rPr lang="en-US" dirty="0"/>
              <a:t>of </a:t>
            </a:r>
            <a:r>
              <a:rPr lang="en-US" dirty="0" smtClean="0"/>
              <a:t>download network services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025"/>
            <a:ext cx="12192000" cy="299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MIG/MIWP-16</a:t>
            </a:r>
          </a:p>
          <a:p>
            <a:pPr lvl="1"/>
            <a:r>
              <a:rPr lang="en-GB" dirty="0" smtClean="0"/>
              <a:t>Objective: Improve usefulness and reliability of monitoring information</a:t>
            </a:r>
          </a:p>
          <a:p>
            <a:pPr lvl="1"/>
            <a:r>
              <a:rPr lang="en-GB" dirty="0" smtClean="0"/>
              <a:t>Group active since January 2014</a:t>
            </a:r>
          </a:p>
          <a:p>
            <a:pPr lvl="1"/>
            <a:r>
              <a:rPr lang="en-GB" dirty="0" smtClean="0"/>
              <a:t>Focus on:</a:t>
            </a:r>
          </a:p>
          <a:p>
            <a:pPr lvl="2"/>
            <a:r>
              <a:rPr lang="en-GB" dirty="0" smtClean="0"/>
              <a:t>Developing further the dashboard</a:t>
            </a:r>
          </a:p>
          <a:p>
            <a:pPr lvl="3"/>
            <a:r>
              <a:rPr lang="en-GB" dirty="0" smtClean="0"/>
              <a:t>to better support automated monitoring</a:t>
            </a:r>
          </a:p>
          <a:p>
            <a:pPr lvl="3"/>
            <a:r>
              <a:rPr lang="en-GB" dirty="0"/>
              <a:t>t</a:t>
            </a:r>
            <a:r>
              <a:rPr lang="en-GB" dirty="0" smtClean="0"/>
              <a:t>o improve the visualisation of the indicators</a:t>
            </a:r>
          </a:p>
          <a:p>
            <a:pPr lvl="2"/>
            <a:r>
              <a:rPr lang="en-US" dirty="0" smtClean="0"/>
              <a:t>Reviewing the indicators</a:t>
            </a:r>
          </a:p>
          <a:p>
            <a:r>
              <a:rPr lang="en-US" dirty="0" smtClean="0"/>
              <a:t>Improve the quality of the reported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Ongoing work around Monitoring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5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3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Web tool generating INSPIRE monitoring XML file</a:t>
            </a:r>
          </a:p>
          <a:p>
            <a:pPr lvl="1"/>
            <a:r>
              <a:rPr lang="en-GB" dirty="0" smtClean="0"/>
              <a:t>Form to register each dataset and service individually</a:t>
            </a:r>
          </a:p>
          <a:p>
            <a:pPr lvl="1"/>
            <a:r>
              <a:rPr lang="en-GB" dirty="0" smtClean="0"/>
              <a:t>Module to import all data from the XLS files used previously</a:t>
            </a:r>
          </a:p>
          <a:p>
            <a:pPr lvl="1"/>
            <a:r>
              <a:rPr lang="en-GB" dirty="0" smtClean="0"/>
              <a:t>Developed and financed by EEA</a:t>
            </a:r>
          </a:p>
          <a:p>
            <a:r>
              <a:rPr lang="en-GB" dirty="0" smtClean="0"/>
              <a:t>INSPIRE dashboard </a:t>
            </a:r>
            <a:r>
              <a:rPr lang="en-GB" sz="2800" dirty="0" smtClean="0"/>
              <a:t>[https://inspire-dashboard.eea.europa.eu/dashboard]</a:t>
            </a:r>
            <a:endParaRPr lang="en-GB" dirty="0" smtClean="0"/>
          </a:p>
          <a:p>
            <a:pPr lvl="1"/>
            <a:r>
              <a:rPr lang="en-GB" dirty="0" smtClean="0"/>
              <a:t>To generate (part of) the INSPIRE monitoring XML out of the metadata harvested from national discovery services</a:t>
            </a:r>
          </a:p>
          <a:p>
            <a:pPr lvl="1"/>
            <a:r>
              <a:rPr lang="en-GB" dirty="0" smtClean="0"/>
              <a:t>To visualize the reported monitoring indicators</a:t>
            </a:r>
          </a:p>
          <a:p>
            <a:pPr lvl="1"/>
            <a:r>
              <a:rPr lang="en-GB" dirty="0" smtClean="0"/>
              <a:t>To visualize up to date monitoring indicators</a:t>
            </a:r>
          </a:p>
          <a:p>
            <a:pPr lvl="1"/>
            <a:r>
              <a:rPr lang="en-GB" dirty="0" smtClean="0"/>
              <a:t>Conceived by the MIG (MIWP-16), financed by EEA, developed by </a:t>
            </a:r>
            <a:r>
              <a:rPr lang="en-GB" dirty="0" err="1" smtClean="0"/>
              <a:t>Titellus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Tools supporting the INSPIRE monitoring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3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Most deliveries in time this year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2" y="1988840"/>
            <a:ext cx="12198077" cy="2880320"/>
          </a:xfrm>
        </p:spPr>
      </p:pic>
    </p:spTree>
    <p:extLst>
      <p:ext uri="{BB962C8B-B14F-4D97-AF65-F5344CB8AC3E}">
        <p14:creationId xmlns:p14="http://schemas.microsoft.com/office/powerpoint/2010/main" val="6940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Metadata availability and conformity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9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Number of spatial data sets reported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6" y="988833"/>
            <a:ext cx="5369073" cy="586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Existence of metadata (data sets and services)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02"/>
            <a:ext cx="12192000" cy="296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Existence of </a:t>
            </a:r>
            <a:r>
              <a:rPr lang="en-US" dirty="0" smtClean="0"/>
              <a:t>metadata (Annex I)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562"/>
            <a:ext cx="12192000" cy="29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A-presentation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BC9F3AB-9A15-4B2F-A763-F2943011EC3A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48A74711-55E2-4E8C-ABE1-7C30BDCF3EDA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D7514B96-0595-467A-8562-A4CC5ABDD46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820FD4A-A4E8-4446-B46B-F3C9DB5BDE8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076C00B-447A-484E-BB88-9FC428BAF24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F953E1B-6E55-4722-B004-89D171DE225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C2053C3D-5A53-4604-BB2E-D23ADE8D440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38CC538-D331-458A-BFC6-11BD217681F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F5B524A-585E-4FCD-9425-D85D678D4A3D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BEE86AF2-3DF0-4255-92AE-38C533FB863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1C97F00-970B-4CCA-AF60-4B8B1A1262B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EEA-presentation-template</Template>
  <TotalTime>187</TotalTime>
  <Words>481</Words>
  <Application>Microsoft Office PowerPoint</Application>
  <PresentationFormat>Brugerdefineret</PresentationFormat>
  <Paragraphs>71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38</vt:i4>
      </vt:variant>
    </vt:vector>
  </HeadingPairs>
  <TitlesOfParts>
    <vt:vector size="40" baseType="lpstr">
      <vt:lpstr>EEA-presentation-template</vt:lpstr>
      <vt:lpstr>1_Custom Design</vt:lpstr>
      <vt:lpstr>Status of INSPIRE implementation in EU Member States.</vt:lpstr>
      <vt:lpstr>Outlook</vt:lpstr>
      <vt:lpstr>A few words about Monitoring and Reporting</vt:lpstr>
      <vt:lpstr>Tools supporting the INSPIRE monitoring</vt:lpstr>
      <vt:lpstr>Most deliveries in time this year</vt:lpstr>
      <vt:lpstr>Metadata availability and conformity</vt:lpstr>
      <vt:lpstr>Number of spatial data sets reported</vt:lpstr>
      <vt:lpstr>Existence of metadata (data sets and services)</vt:lpstr>
      <vt:lpstr>Existence of metadata (Annex I)</vt:lpstr>
      <vt:lpstr>Existence of metadata (Annex II)</vt:lpstr>
      <vt:lpstr>Existence of metadata (Annex III)</vt:lpstr>
      <vt:lpstr>Existence of metadata (spatial data services)</vt:lpstr>
      <vt:lpstr>Conformity of metadata (data sets and services)</vt:lpstr>
      <vt:lpstr>Conformity of metadata (Annex I)</vt:lpstr>
      <vt:lpstr>Conformity of metadata (Annex II)</vt:lpstr>
      <vt:lpstr>Conformity of metadata (Annex III)</vt:lpstr>
      <vt:lpstr>Conformity of metadata (spatial data services)</vt:lpstr>
      <vt:lpstr>Accessibility of metadata through discovery services</vt:lpstr>
      <vt:lpstr>Spatial data sets availability and conformity</vt:lpstr>
      <vt:lpstr>Number of spatial data sets reported</vt:lpstr>
      <vt:lpstr>Number of conformant spatial data sets (Annex I)</vt:lpstr>
      <vt:lpstr>Number of conformant spatial data sets (Annex II)</vt:lpstr>
      <vt:lpstr>Number of conformant spatial data sets (Annex III)</vt:lpstr>
      <vt:lpstr>Conformity of spatial data sets (all annexes)</vt:lpstr>
      <vt:lpstr>Conformity of spatial data sets (Annex I)</vt:lpstr>
      <vt:lpstr>Conformity of spatial data sets (Annex II)</vt:lpstr>
      <vt:lpstr>Conformity of spatial data sets (Annex III)</vt:lpstr>
      <vt:lpstr>Accessibility of spatial data sets through view and download services</vt:lpstr>
      <vt:lpstr>Accessibility of spatial data sets through view services</vt:lpstr>
      <vt:lpstr>Accessibility of spatial data sets through download services</vt:lpstr>
      <vt:lpstr>Network services availability and conformity</vt:lpstr>
      <vt:lpstr>Number of network services reported</vt:lpstr>
      <vt:lpstr>Number of conformant network services</vt:lpstr>
      <vt:lpstr>Conformity of discovery network services</vt:lpstr>
      <vt:lpstr>Conformity of view network services</vt:lpstr>
      <vt:lpstr>Conformity of download network services</vt:lpstr>
      <vt:lpstr>Ongoing work around Monitoring</vt:lpstr>
      <vt:lpstr>PowerPoint-præsentation</vt:lpstr>
    </vt:vector>
  </TitlesOfParts>
  <Company>European Environment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INSPIRE Monitoring and Reporting – Current Situation and Future Evolution.</dc:title>
  <dc:creator>Paul Hasenohr</dc:creator>
  <cp:lastModifiedBy>Ulla Kronborg Mazzoli</cp:lastModifiedBy>
  <cp:revision>34</cp:revision>
  <cp:lastPrinted>2014-05-02T12:03:40Z</cp:lastPrinted>
  <dcterms:created xsi:type="dcterms:W3CDTF">2014-06-14T09:34:23Z</dcterms:created>
  <dcterms:modified xsi:type="dcterms:W3CDTF">2015-09-02T11:20:41Z</dcterms:modified>
</cp:coreProperties>
</file>