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9" r:id="rId5"/>
    <p:sldId id="268" r:id="rId6"/>
    <p:sldId id="269" r:id="rId7"/>
    <p:sldId id="267" r:id="rId8"/>
    <p:sldId id="262" r:id="rId9"/>
    <p:sldId id="270" r:id="rId10"/>
    <p:sldId id="271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53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670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593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493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6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11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67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3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5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535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90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5D8E-6558-43A6-BAA1-0354682F8569}" type="datetimeFigureOut">
              <a:rPr lang="da-DK" smtClean="0"/>
              <a:t>01-03-2019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412C0-ADC9-4A09-8A19-42079C63AB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6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Velkommen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INSPIRE informationsmøde</a:t>
            </a:r>
          </a:p>
          <a:p>
            <a:r>
              <a:rPr lang="da-DK" dirty="0" smtClean="0"/>
              <a:t>1. marts 2019</a:t>
            </a:r>
            <a:endParaRPr lang="da-DK" dirty="0"/>
          </a:p>
        </p:txBody>
      </p:sp>
      <p:pic>
        <p:nvPicPr>
          <p:cNvPr id="6146" name="Picture 2" descr="Billedresultat for INSPIRE 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18025" cy="451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9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Transitionsperiode 2019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Overvågning</a:t>
            </a:r>
            <a:r>
              <a:rPr lang="en-GB" dirty="0" smtClean="0"/>
              <a:t> deadline 15. </a:t>
            </a:r>
            <a:r>
              <a:rPr lang="en-GB" dirty="0" err="1" smtClean="0"/>
              <a:t>maj</a:t>
            </a:r>
            <a:r>
              <a:rPr lang="en-GB" dirty="0" smtClean="0"/>
              <a:t> 2019</a:t>
            </a:r>
            <a:r>
              <a:rPr lang="en-GB" dirty="0"/>
              <a:t> </a:t>
            </a:r>
            <a:r>
              <a:rPr lang="en-GB" dirty="0" smtClean="0"/>
              <a:t>– the old way </a:t>
            </a:r>
            <a:endParaRPr lang="da-DK" dirty="0" smtClean="0"/>
          </a:p>
          <a:p>
            <a:r>
              <a:rPr lang="en-GB" dirty="0" err="1" smtClean="0"/>
              <a:t>Træk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metadata 15. December 2019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overvågning</a:t>
            </a:r>
            <a:r>
              <a:rPr lang="en-GB" dirty="0" smtClean="0"/>
              <a:t> 2020 </a:t>
            </a:r>
          </a:p>
          <a:p>
            <a:r>
              <a:rPr lang="en-GB" dirty="0" smtClean="0"/>
              <a:t>Rapport – </a:t>
            </a:r>
            <a:r>
              <a:rPr lang="en-GB" dirty="0" err="1" smtClean="0"/>
              <a:t>forsøg</a:t>
            </a:r>
            <a:r>
              <a:rPr lang="en-GB" dirty="0" smtClean="0"/>
              <a:t> med Country Fiche 15. </a:t>
            </a:r>
            <a:r>
              <a:rPr lang="en-GB" dirty="0" err="1" smtClean="0"/>
              <a:t>maj</a:t>
            </a:r>
            <a:r>
              <a:rPr lang="en-GB" dirty="0" smtClean="0"/>
              <a:t> 2019 (word-version)</a:t>
            </a:r>
          </a:p>
          <a:p>
            <a:r>
              <a:rPr lang="en-GB" dirty="0" err="1" smtClean="0"/>
              <a:t>Værktøjer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under </a:t>
            </a:r>
            <a:r>
              <a:rPr lang="en-GB" dirty="0" err="1" smtClean="0"/>
              <a:t>udarbejdelse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JRC </a:t>
            </a:r>
            <a:r>
              <a:rPr lang="en-GB" dirty="0" err="1" smtClean="0"/>
              <a:t>og</a:t>
            </a:r>
            <a:r>
              <a:rPr lang="en-GB" dirty="0" smtClean="0"/>
              <a:t> EEA </a:t>
            </a:r>
          </a:p>
          <a:p>
            <a:r>
              <a:rPr lang="en-GB" dirty="0" err="1" smtClean="0"/>
              <a:t>Vejledninger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under </a:t>
            </a:r>
            <a:r>
              <a:rPr lang="en-GB" dirty="0" err="1" smtClean="0"/>
              <a:t>udarbejdelse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vil</a:t>
            </a:r>
            <a:r>
              <a:rPr lang="en-GB" dirty="0" smtClean="0"/>
              <a:t> </a:t>
            </a:r>
            <a:r>
              <a:rPr lang="en-GB" dirty="0" err="1" smtClean="0"/>
              <a:t>blive</a:t>
            </a:r>
            <a:r>
              <a:rPr lang="en-GB" dirty="0" smtClean="0"/>
              <a:t> </a:t>
            </a:r>
            <a:r>
              <a:rPr lang="en-GB" dirty="0" err="1" smtClean="0"/>
              <a:t>cirkuleret</a:t>
            </a:r>
            <a:r>
              <a:rPr lang="en-GB" dirty="0" smtClean="0"/>
              <a:t> </a:t>
            </a:r>
            <a:r>
              <a:rPr lang="en-GB" dirty="0" err="1" smtClean="0"/>
              <a:t>snarest</a:t>
            </a:r>
            <a:endParaRPr lang="en-GB" dirty="0" smtClean="0"/>
          </a:p>
          <a:p>
            <a:r>
              <a:rPr lang="en-GB" dirty="0" smtClean="0"/>
              <a:t>“this year of transition will require a pragmatic approach”</a:t>
            </a:r>
          </a:p>
          <a:p>
            <a:endParaRPr lang="en-GB" dirty="0" smtClean="0"/>
          </a:p>
        </p:txBody>
      </p:sp>
      <p:pic>
        <p:nvPicPr>
          <p:cNvPr id="5126" name="Picture 6" descr="Relateret bill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4329112"/>
            <a:ext cx="2333625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7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a-DK" dirty="0" smtClean="0"/>
              <a:t>Velkommen ved kontorchef Jesper Weng Haar</a:t>
            </a:r>
          </a:p>
          <a:p>
            <a:pPr lvl="0"/>
            <a:r>
              <a:rPr lang="da-DK" dirty="0" smtClean="0"/>
              <a:t>Status </a:t>
            </a:r>
            <a:r>
              <a:rPr lang="da-DK" dirty="0"/>
              <a:t>på implementeringen hos </a:t>
            </a:r>
            <a:r>
              <a:rPr lang="da-DK" dirty="0" smtClean="0"/>
              <a:t>jer - hver </a:t>
            </a:r>
            <a:r>
              <a:rPr lang="da-DK" dirty="0"/>
              <a:t>myndighed giver en kort status</a:t>
            </a:r>
          </a:p>
          <a:p>
            <a:pPr lvl="0"/>
            <a:r>
              <a:rPr lang="da-DK" dirty="0"/>
              <a:t>Information om ændrede regler for overvågning  </a:t>
            </a:r>
          </a:p>
          <a:p>
            <a:pPr lvl="0"/>
            <a:r>
              <a:rPr lang="da-DK" dirty="0"/>
              <a:t>Nyt system til indsamling af overvågninger hos EU-KOM: Krav til retvisende metadata, krav om nyt </a:t>
            </a:r>
            <a:r>
              <a:rPr lang="da-DK" dirty="0" err="1" smtClean="0"/>
              <a:t>keyword</a:t>
            </a:r>
            <a:endParaRPr lang="da-DK" dirty="0"/>
          </a:p>
          <a:p>
            <a:pPr lvl="0"/>
            <a:r>
              <a:rPr lang="da-DK" dirty="0"/>
              <a:t>Opsætning af </a:t>
            </a:r>
            <a:r>
              <a:rPr lang="da-DK" dirty="0" err="1"/>
              <a:t>compliant</a:t>
            </a:r>
            <a:r>
              <a:rPr lang="da-DK" dirty="0"/>
              <a:t> tjenester, herunder</a:t>
            </a:r>
          </a:p>
          <a:p>
            <a:pPr lvl="1"/>
            <a:r>
              <a:rPr lang="da-DK" dirty="0"/>
              <a:t>etablering af links mellem metadata og tjenester , som er en forudsætning for synlighed på INSPIRE </a:t>
            </a:r>
            <a:r>
              <a:rPr lang="da-DK" dirty="0" smtClean="0"/>
              <a:t>Geoportalen</a:t>
            </a:r>
            <a:endParaRPr lang="da-DK" dirty="0"/>
          </a:p>
          <a:p>
            <a:pPr lvl="0"/>
            <a:r>
              <a:rPr lang="da-DK" dirty="0"/>
              <a:t>Information om aktiviteter i MIG-T, særligt om:</a:t>
            </a:r>
          </a:p>
          <a:p>
            <a:pPr lvl="1"/>
            <a:r>
              <a:rPr lang="en-US" dirty="0"/>
              <a:t>2017.2 Alternative encodings for INSPIRE data</a:t>
            </a:r>
            <a:endParaRPr lang="da-DK" dirty="0"/>
          </a:p>
          <a:p>
            <a:pPr lvl="1"/>
            <a:r>
              <a:rPr lang="en-US" dirty="0"/>
              <a:t>2017.4 Validation and conformity testing</a:t>
            </a:r>
            <a:endParaRPr lang="da-DK" dirty="0"/>
          </a:p>
          <a:p>
            <a:pPr lvl="1"/>
            <a:r>
              <a:rPr lang="en-US" dirty="0"/>
              <a:t>2019.2 Improving accessibility of data sets through network services</a:t>
            </a:r>
            <a:endParaRPr lang="da-DK" dirty="0"/>
          </a:p>
          <a:p>
            <a:pPr lvl="0"/>
            <a:r>
              <a:rPr lang="da-DK" dirty="0" smtClean="0"/>
              <a:t>Andet?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73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098" name="Picture 2" descr="Billedresultat for earl sandw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49" y="1377950"/>
            <a:ext cx="8004175" cy="422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3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03325"/>
            <a:ext cx="10515600" cy="2386096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dirty="0" smtClean="0"/>
              <a:t>Kommissionens forslag til ændring af Kommissionens beslutning af 5. juni 2009, der implementerer direktiv 2007/2/EF (INSPIRE) vedr. overvågning og rapportering (2009/442/EC) 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3996489"/>
            <a:ext cx="10515600" cy="2751974"/>
          </a:xfrm>
        </p:spPr>
        <p:txBody>
          <a:bodyPr/>
          <a:lstStyle/>
          <a:p>
            <a:pPr marL="0" indent="0">
              <a:buNone/>
            </a:pPr>
            <a:endParaRPr lang="da-DK" b="1" dirty="0" smtClean="0"/>
          </a:p>
          <a:p>
            <a:pPr marL="0" indent="0" algn="ctr">
              <a:buNone/>
            </a:pPr>
            <a:r>
              <a:rPr lang="da-DK" sz="4000" dirty="0" smtClean="0"/>
              <a:t>Ændring af regler for overvågning og rapportering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4214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Simplifying environmental reporting: more information for citizens, less administrative burden</a:t>
            </a:r>
          </a:p>
          <a:p>
            <a:r>
              <a:rPr lang="en-US" dirty="0" smtClean="0"/>
              <a:t>Part of the Commission's Better Regulation policy</a:t>
            </a:r>
          </a:p>
          <a:p>
            <a:r>
              <a:rPr lang="en-US" dirty="0" smtClean="0"/>
              <a:t>181 reporting obligations found in 58 pieces of </a:t>
            </a:r>
          </a:p>
          <a:p>
            <a:pPr marL="0" indent="0">
              <a:buNone/>
            </a:pPr>
            <a:r>
              <a:rPr lang="en-US" dirty="0" smtClean="0"/>
              <a:t>	EU environmental legislation, requiring </a:t>
            </a:r>
          </a:p>
          <a:p>
            <a:pPr marL="0" indent="0">
              <a:buNone/>
            </a:pPr>
            <a:r>
              <a:rPr lang="en-US" dirty="0" smtClean="0"/>
              <a:t>	numerical and geospatial information</a:t>
            </a:r>
          </a:p>
          <a:p>
            <a:r>
              <a:rPr lang="da-DK" dirty="0" smtClean="0"/>
              <a:t>Fitness check </a:t>
            </a:r>
            <a:endParaRPr lang="en-US" dirty="0" smtClean="0"/>
          </a:p>
          <a:p>
            <a:r>
              <a:rPr lang="en-US" dirty="0" smtClean="0"/>
              <a:t>INSPIRE 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1028" name="Picture 4" descr="Billedresultat for simpler environmental monito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3836003"/>
            <a:ext cx="4041775" cy="286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6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7050" cy="1325563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Ændring af INSPIRE direktivet </a:t>
            </a:r>
            <a:r>
              <a:rPr lang="en-US" dirty="0" smtClean="0"/>
              <a:t>2007/2/EC 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Artikel</a:t>
            </a:r>
            <a:r>
              <a:rPr lang="en-GB" dirty="0" smtClean="0"/>
              <a:t> 21 om </a:t>
            </a:r>
            <a:r>
              <a:rPr lang="en-GB" dirty="0" err="1" smtClean="0"/>
              <a:t>overvågning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rapportering</a:t>
            </a:r>
            <a:endParaRPr lang="da-DK" dirty="0" smtClean="0"/>
          </a:p>
          <a:p>
            <a:r>
              <a:rPr lang="da-DK" dirty="0" err="1" smtClean="0"/>
              <a:t>Laaang</a:t>
            </a:r>
            <a:r>
              <a:rPr lang="da-DK" dirty="0" smtClean="0"/>
              <a:t> proces med aktiv lobby-gruppe</a:t>
            </a:r>
          </a:p>
          <a:p>
            <a:r>
              <a:rPr lang="da-DK" dirty="0" smtClean="0"/>
              <a:t>Sideløbende forslag til ændring af IR</a:t>
            </a:r>
          </a:p>
          <a:p>
            <a:r>
              <a:rPr lang="da-DK" dirty="0" err="1" smtClean="0"/>
              <a:t>Laaaang</a:t>
            </a:r>
            <a:r>
              <a:rPr lang="da-DK" dirty="0" smtClean="0"/>
              <a:t> proces med aktiv lobby-gruppe</a:t>
            </a:r>
          </a:p>
          <a:p>
            <a:r>
              <a:rPr lang="da-DK" dirty="0" smtClean="0"/>
              <a:t>Ændringer, tilretninger….</a:t>
            </a:r>
          </a:p>
          <a:p>
            <a:r>
              <a:rPr lang="da-DK" dirty="0" smtClean="0"/>
              <a:t>Høring af </a:t>
            </a:r>
            <a:r>
              <a:rPr lang="da-DK" dirty="0" err="1" smtClean="0"/>
              <a:t>SoU</a:t>
            </a:r>
            <a:r>
              <a:rPr lang="da-DK" dirty="0" smtClean="0"/>
              <a:t> og jer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Enstemmigt vedtaget på IC møde i november 2018</a:t>
            </a:r>
          </a:p>
          <a:p>
            <a:r>
              <a:rPr lang="da-DK" dirty="0" smtClean="0"/>
              <a:t>Et godt resultat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2446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Ændringen overvågning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2325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F</a:t>
            </a:r>
            <a:r>
              <a:rPr lang="da-DK" dirty="0" smtClean="0"/>
              <a:t>orenkling</a:t>
            </a:r>
            <a:r>
              <a:rPr lang="da-DK" dirty="0"/>
              <a:t>, strømlining og automatisering af de administrative </a:t>
            </a:r>
            <a:r>
              <a:rPr lang="da-DK" dirty="0" smtClean="0"/>
              <a:t>processer</a:t>
            </a:r>
          </a:p>
          <a:p>
            <a:pPr lvl="1"/>
            <a:r>
              <a:rPr lang="da-DK" dirty="0" smtClean="0"/>
              <a:t>Færre og mere relevante indikatorer</a:t>
            </a:r>
          </a:p>
          <a:p>
            <a:pPr lvl="1"/>
            <a:r>
              <a:rPr lang="da-DK" dirty="0" smtClean="0"/>
              <a:t>Sammenhæng til andre overvågninger/rapporteringer</a:t>
            </a:r>
          </a:p>
          <a:p>
            <a:pPr lvl="1"/>
            <a:r>
              <a:rPr lang="da-DK" dirty="0" smtClean="0"/>
              <a:t>Genbrug af metadata</a:t>
            </a:r>
            <a:endParaRPr lang="da-DK" dirty="0"/>
          </a:p>
          <a:p>
            <a:r>
              <a:rPr lang="da-DK" dirty="0" smtClean="0"/>
              <a:t>Forslaget </a:t>
            </a:r>
            <a:r>
              <a:rPr lang="da-DK" dirty="0"/>
              <a:t>indfører to nye indikatorer til brug for vurdering af medlemsstaternes implementering af </a:t>
            </a:r>
            <a:r>
              <a:rPr lang="da-DK" dirty="0" smtClean="0"/>
              <a:t>direktivet</a:t>
            </a:r>
          </a:p>
          <a:p>
            <a:pPr lvl="1"/>
            <a:r>
              <a:rPr lang="en-US" dirty="0" smtClean="0"/>
              <a:t>LOPD (priority data set) </a:t>
            </a:r>
          </a:p>
          <a:p>
            <a:pPr lvl="1"/>
            <a:r>
              <a:rPr lang="en-US" dirty="0" smtClean="0"/>
              <a:t>National, Regional </a:t>
            </a:r>
          </a:p>
          <a:p>
            <a:pPr lvl="1"/>
            <a:r>
              <a:rPr lang="en-US" dirty="0" smtClean="0"/>
              <a:t>Nye “tags”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Geodata</a:t>
            </a:r>
            <a:r>
              <a:rPr lang="en-US" dirty="0" smtClean="0"/>
              <a:t>-info – LOPD </a:t>
            </a:r>
            <a:r>
              <a:rPr lang="en-US" dirty="0" err="1" smtClean="0"/>
              <a:t>allerede</a:t>
            </a:r>
            <a:r>
              <a:rPr lang="en-US" dirty="0" smtClean="0"/>
              <a:t> </a:t>
            </a:r>
            <a:r>
              <a:rPr lang="en-US" dirty="0" err="1" smtClean="0"/>
              <a:t>implementeret</a:t>
            </a:r>
            <a:endParaRPr lang="da-DK" dirty="0" smtClean="0"/>
          </a:p>
          <a:p>
            <a:r>
              <a:rPr lang="da-DK" dirty="0" smtClean="0"/>
              <a:t>Forslaget </a:t>
            </a:r>
            <a:r>
              <a:rPr lang="da-DK" dirty="0"/>
              <a:t>medfører også, at tidspunktet for den årlige overvågning og rapportering ændres, så kalenderåret </a:t>
            </a:r>
            <a:r>
              <a:rPr lang="da-DK" dirty="0" smtClean="0"/>
              <a:t>følges</a:t>
            </a:r>
            <a:endParaRPr lang="da-DK" dirty="0"/>
          </a:p>
          <a:p>
            <a:pPr lvl="1"/>
            <a:r>
              <a:rPr lang="da-DK" dirty="0" smtClean="0"/>
              <a:t>Fra 15. maj til 31. marts</a:t>
            </a:r>
          </a:p>
          <a:p>
            <a:pPr lvl="1"/>
            <a:r>
              <a:rPr lang="da-DK" dirty="0" smtClean="0"/>
              <a:t>Træk fra Geodata-info 15. dec. Året inden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46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55600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 smtClean="0"/>
              <a:t>Ændring rapportering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4204" y="-92832"/>
            <a:ext cx="5542547" cy="6950832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561474" y="2101516"/>
            <a:ext cx="4658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3-årlige tekstrapport afskaffes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Erstattes med årlige Country </a:t>
            </a:r>
            <a:r>
              <a:rPr lang="da-DK" sz="2400" dirty="0" err="1" smtClean="0"/>
              <a:t>Fiches</a:t>
            </a:r>
            <a:r>
              <a:rPr lang="da-DK" sz="2400" dirty="0" smtClean="0"/>
              <a:t> – automatisk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Ajourføres kun, hvis ændringer </a:t>
            </a:r>
          </a:p>
          <a:p>
            <a:endParaRPr lang="da-DK" sz="2400" dirty="0" smtClean="0"/>
          </a:p>
          <a:p>
            <a:r>
              <a:rPr lang="da-DK" sz="2400" dirty="0" smtClean="0"/>
              <a:t>Afsæt Country </a:t>
            </a:r>
            <a:r>
              <a:rPr lang="da-DK" sz="2400" dirty="0" err="1" smtClean="0"/>
              <a:t>Fiches</a:t>
            </a:r>
            <a:r>
              <a:rPr lang="da-DK" sz="2400" dirty="0" smtClean="0"/>
              <a:t> fra 2016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104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Lov og tid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2000" y="185420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da-DK" dirty="0" smtClean="0">
                <a:sym typeface="Wingdings" panose="05000000000000000000" pitchFamily="2" charset="2"/>
              </a:rPr>
              <a:t>Oversættelse til dansk </a:t>
            </a:r>
          </a:p>
          <a:p>
            <a:r>
              <a:rPr lang="da-DK" dirty="0" err="1" smtClean="0">
                <a:sym typeface="Wingdings" panose="05000000000000000000" pitchFamily="2" charset="2"/>
              </a:rPr>
              <a:t>Explanatory</a:t>
            </a:r>
            <a:r>
              <a:rPr lang="da-DK" dirty="0" smtClean="0">
                <a:sym typeface="Wingdings" panose="05000000000000000000" pitchFamily="2" charset="2"/>
              </a:rPr>
              <a:t> notes</a:t>
            </a:r>
          </a:p>
          <a:p>
            <a:endParaRPr lang="en-GB" dirty="0" smtClean="0"/>
          </a:p>
          <a:p>
            <a:r>
              <a:rPr lang="en-GB" dirty="0" err="1" smtClean="0"/>
              <a:t>Afstemning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EU </a:t>
            </a:r>
            <a:r>
              <a:rPr lang="en-GB" dirty="0" err="1" smtClean="0"/>
              <a:t>Parlamentet</a:t>
            </a:r>
            <a:r>
              <a:rPr lang="en-GB" dirty="0" smtClean="0"/>
              <a:t> 26. marts</a:t>
            </a:r>
          </a:p>
          <a:p>
            <a:r>
              <a:rPr lang="en-GB" dirty="0" err="1" smtClean="0"/>
              <a:t>Rådet</a:t>
            </a:r>
            <a:r>
              <a:rPr lang="en-GB" dirty="0" smtClean="0"/>
              <a:t> </a:t>
            </a:r>
            <a:r>
              <a:rPr lang="en-GB" dirty="0" err="1" smtClean="0"/>
              <a:t>vedtager</a:t>
            </a:r>
            <a:r>
              <a:rPr lang="en-GB" dirty="0" smtClean="0"/>
              <a:t>, </a:t>
            </a:r>
            <a:r>
              <a:rPr lang="en-GB" dirty="0" err="1" smtClean="0"/>
              <a:t>underskriver</a:t>
            </a:r>
            <a:r>
              <a:rPr lang="en-GB" dirty="0" smtClean="0"/>
              <a:t>, </a:t>
            </a:r>
            <a:r>
              <a:rPr lang="en-GB" dirty="0" err="1" smtClean="0"/>
              <a:t>herefter</a:t>
            </a:r>
            <a:r>
              <a:rPr lang="en-GB" dirty="0" smtClean="0"/>
              <a:t> </a:t>
            </a:r>
            <a:r>
              <a:rPr lang="en-GB" dirty="0" err="1" smtClean="0"/>
              <a:t>publiseres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EU </a:t>
            </a:r>
            <a:r>
              <a:rPr lang="en-GB" dirty="0" err="1" smtClean="0"/>
              <a:t>tidende</a:t>
            </a:r>
            <a:r>
              <a:rPr lang="en-GB" dirty="0" smtClean="0"/>
              <a:t> – </a:t>
            </a:r>
            <a:r>
              <a:rPr lang="en-GB" dirty="0" err="1" smtClean="0"/>
              <a:t>tidligst</a:t>
            </a:r>
            <a:r>
              <a:rPr lang="en-GB" dirty="0" smtClean="0"/>
              <a:t> </a:t>
            </a:r>
            <a:r>
              <a:rPr lang="en-GB" dirty="0" err="1" smtClean="0"/>
              <a:t>april</a:t>
            </a:r>
            <a:r>
              <a:rPr lang="en-GB" dirty="0" smtClean="0"/>
              <a:t> 2019</a:t>
            </a:r>
          </a:p>
          <a:p>
            <a:r>
              <a:rPr lang="en-GB" dirty="0" err="1" smtClean="0"/>
              <a:t>Ændringer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dansk</a:t>
            </a:r>
            <a:r>
              <a:rPr lang="en-GB" dirty="0" smtClean="0"/>
              <a:t> </a:t>
            </a:r>
            <a:r>
              <a:rPr lang="en-GB" dirty="0" err="1" smtClean="0"/>
              <a:t>lov</a:t>
            </a:r>
            <a:r>
              <a:rPr lang="en-GB" dirty="0" smtClean="0"/>
              <a:t> – </a:t>
            </a:r>
            <a:r>
              <a:rPr lang="en-GB" dirty="0" err="1" smtClean="0"/>
              <a:t>bekendtgørelsen</a:t>
            </a:r>
            <a:endParaRPr lang="en-GB" dirty="0" smtClean="0"/>
          </a:p>
          <a:p>
            <a:pPr lvl="1"/>
            <a:r>
              <a:rPr lang="en-GB" dirty="0" err="1" smtClean="0"/>
              <a:t>Igangsættes</a:t>
            </a:r>
            <a:r>
              <a:rPr lang="en-GB" dirty="0" smtClean="0"/>
              <a:t> </a:t>
            </a:r>
            <a:r>
              <a:rPr lang="en-GB" dirty="0" err="1" smtClean="0"/>
              <a:t>så</a:t>
            </a:r>
            <a:r>
              <a:rPr lang="en-GB" dirty="0" smtClean="0"/>
              <a:t> </a:t>
            </a:r>
            <a:r>
              <a:rPr lang="en-GB" dirty="0" err="1" smtClean="0"/>
              <a:t>snart</a:t>
            </a:r>
            <a:r>
              <a:rPr lang="en-GB" dirty="0" smtClean="0"/>
              <a:t> EU </a:t>
            </a:r>
            <a:r>
              <a:rPr lang="en-GB" dirty="0" err="1" smtClean="0"/>
              <a:t>lov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gældende</a:t>
            </a:r>
            <a:r>
              <a:rPr lang="en-GB" dirty="0" smtClean="0"/>
              <a:t> (div. analyser)</a:t>
            </a:r>
          </a:p>
          <a:p>
            <a:pPr lvl="1"/>
            <a:r>
              <a:rPr lang="da-DK" dirty="0"/>
              <a:t>Høring </a:t>
            </a:r>
            <a:r>
              <a:rPr lang="da-DK" dirty="0" smtClean="0"/>
              <a:t>august </a:t>
            </a:r>
            <a:r>
              <a:rPr lang="da-DK" dirty="0"/>
              <a:t>/september 2019 – herunder inddragelse af </a:t>
            </a:r>
            <a:r>
              <a:rPr lang="da-DK" dirty="0" smtClean="0"/>
              <a:t>Samordningsudvalget</a:t>
            </a:r>
          </a:p>
          <a:p>
            <a:pPr lvl="1"/>
            <a:r>
              <a:rPr lang="da-DK" dirty="0" smtClean="0"/>
              <a:t>Forventes gældende i dansk ret januar 2020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2052" name="Picture 4" descr="Billedresultat for check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152" y="1729112"/>
            <a:ext cx="396875" cy="56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Billedresultat for check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227" y="2290438"/>
            <a:ext cx="396875" cy="56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0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349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Office-tema</vt:lpstr>
      <vt:lpstr>Velkommen </vt:lpstr>
      <vt:lpstr>Dagsorden</vt:lpstr>
      <vt:lpstr>PowerPoint-præsentation</vt:lpstr>
      <vt:lpstr> Kommissionens forslag til ændring af Kommissionens beslutning af 5. juni 2009, der implementerer direktiv 2007/2/EF (INSPIRE) vedr. overvågning og rapportering (2009/442/EC)  </vt:lpstr>
      <vt:lpstr>Baggrund</vt:lpstr>
      <vt:lpstr> Ændring af INSPIRE direktivet 2007/2/EC  </vt:lpstr>
      <vt:lpstr>Ændringen overvågning</vt:lpstr>
      <vt:lpstr>Ændring rapportering</vt:lpstr>
      <vt:lpstr>Lov og tid </vt:lpstr>
      <vt:lpstr>Transitionsperiode 2019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Ulla Kronborg Mazzoli</dc:creator>
  <cp:lastModifiedBy>Ulla Kronborg Mazzoli</cp:lastModifiedBy>
  <cp:revision>18</cp:revision>
  <dcterms:created xsi:type="dcterms:W3CDTF">2019-02-28T11:31:45Z</dcterms:created>
  <dcterms:modified xsi:type="dcterms:W3CDTF">2019-03-01T10:02:55Z</dcterms:modified>
</cp:coreProperties>
</file>