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4" r:id="rId3"/>
    <p:sldId id="277" r:id="rId4"/>
    <p:sldId id="278" r:id="rId5"/>
    <p:sldId id="281" r:id="rId6"/>
    <p:sldId id="279" r:id="rId7"/>
    <p:sldId id="283" r:id="rId8"/>
    <p:sldId id="282" r:id="rId9"/>
  </p:sldIdLst>
  <p:sldSz cx="9145588" cy="6859588"/>
  <p:notesSz cx="6858000" cy="9144000"/>
  <p:defaultTextStyle>
    <a:defPPr>
      <a:defRPr lang="da-DK"/>
    </a:defPPr>
    <a:lvl1pPr marL="0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8570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7142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5712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34284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92854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51426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9996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68568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 orient="horz" pos="1211">
          <p15:clr>
            <a:srgbClr val="A4A3A4"/>
          </p15:clr>
        </p15:guide>
        <p15:guide id="3" orient="horz" pos="3732">
          <p15:clr>
            <a:srgbClr val="A4A3A4"/>
          </p15:clr>
        </p15:guide>
        <p15:guide id="4" pos="285">
          <p15:clr>
            <a:srgbClr val="A4A3A4"/>
          </p15:clr>
        </p15:guide>
        <p15:guide id="5" pos="54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9" d="100"/>
          <a:sy n="99" d="100"/>
        </p:scale>
        <p:origin x="1002" y="84"/>
      </p:cViewPr>
      <p:guideLst>
        <p:guide orient="horz" pos="317"/>
        <p:guide orient="horz" pos="1211"/>
        <p:guide orient="horz" pos="3732"/>
        <p:guide pos="285"/>
        <p:guide pos="54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2C106-1B24-4C41-A78F-CE689A2795B2}" type="datetimeFigureOut">
              <a:rPr lang="da-DK" smtClean="0"/>
              <a:t>08-10-2018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243F1-5196-459A-96C4-B1E1C6A91D0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907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59F0D-3317-43B7-B192-922F3EB08BFC}" type="datetimeFigureOut">
              <a:rPr lang="da-DK" smtClean="0"/>
              <a:t>08-10-2018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1E17-9508-4F75-8DF4-D058B0EAC3C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144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8570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7142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5712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34284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92854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51426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9996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68568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1E17-9508-4F75-8DF4-D058B0EAC3C9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356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52440" y="2235883"/>
            <a:ext cx="8240400" cy="947372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52439" y="3152746"/>
            <a:ext cx="8240400" cy="2149690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tx1"/>
                </a:solidFill>
              </a:defRPr>
            </a:lvl1pPr>
            <a:lvl2pPr marL="458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og indsæt overskrift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3849-7CE1-4705-9F18-D12DAF1C1541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AutoShape 4"/>
          <p:cNvSpPr>
            <a:spLocks/>
          </p:cNvSpPr>
          <p:nvPr userDrawn="1"/>
        </p:nvSpPr>
        <p:spPr bwMode="gray">
          <a:xfrm>
            <a:off x="9134747" y="0"/>
            <a:ext cx="1733550" cy="131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For at se 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1.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Klik på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Vis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2.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Vælg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Gitterlinjer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og/eller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endParaRPr kumimoji="0" lang="da-DK" sz="900" b="1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Tip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: Alt + F9 for hurtig visning af hjælpelinjer</a:t>
            </a: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-2850922" y="3571242"/>
            <a:ext cx="285092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b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at indsætte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topmenuen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Sidehoved og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 ønsket indhold i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Anvend på alle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eller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Anvend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hvis det kun skal være på et enkelt slide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0922" y="4655731"/>
            <a:ext cx="2695575" cy="221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7"/>
          <p:cNvSpPr txBox="1"/>
          <p:nvPr userDrawn="1"/>
        </p:nvSpPr>
        <p:spPr>
          <a:xfrm>
            <a:off x="9134747" y="3357786"/>
            <a:ext cx="1578819" cy="1574790"/>
          </a:xfrm>
          <a:prstGeom prst="rect">
            <a:avLst/>
          </a:prstGeom>
          <a:noFill/>
        </p:spPr>
        <p:txBody>
          <a:bodyPr wrap="square" lIns="144000" tIns="0" rIns="0" bIns="0" anchor="b" anchorCtr="0">
            <a:spAutoFit/>
          </a:bodyPr>
          <a:lstStyle/>
          <a:p>
            <a:pPr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Vælg layout/design</a:t>
            </a:r>
          </a:p>
          <a:p>
            <a:pPr>
              <a:spcAft>
                <a:spcPts val="240"/>
              </a:spcAft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1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 Højreklik uden for dit slide </a:t>
            </a:r>
          </a:p>
          <a:p>
            <a:pPr>
              <a:spcAft>
                <a:spcPts val="240"/>
              </a:spcAft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2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 Vælg et passende layout </a:t>
            </a:r>
            <a:b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</a:b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fra “drop ned” menuen</a:t>
            </a:r>
          </a:p>
          <a:p>
            <a:pPr>
              <a:spcAft>
                <a:spcPts val="240"/>
              </a:spcAft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/>
            </a:r>
            <a:b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</a:b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Alternativt kan du  vælge layout direkte under knappen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Nyt dias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, i fanen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Hjem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når du laver et nyt slide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588" y="4996752"/>
            <a:ext cx="1313571" cy="1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0" y="453600"/>
            <a:ext cx="1802586" cy="70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3237"/>
            <a:ext cx="8240400" cy="851845"/>
          </a:xfrm>
        </p:spPr>
        <p:txBody>
          <a:bodyPr anchor="t">
            <a:normAutofit/>
          </a:bodyPr>
          <a:lstStyle>
            <a:lvl1pPr algn="l">
              <a:lnSpc>
                <a:spcPts val="2407"/>
              </a:lnSpc>
              <a:defRPr sz="220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15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46053" y="1707920"/>
            <a:ext cx="4054733" cy="4216630"/>
          </a:xfrm>
        </p:spPr>
        <p:txBody>
          <a:bodyPr numCol="1" spcCol="180540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4644803" y="1701602"/>
            <a:ext cx="4046760" cy="4222949"/>
          </a:xfrm>
        </p:spPr>
        <p:txBody>
          <a:bodyPr tIns="540000" bIns="0" anchor="ctr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EA57-E2BF-4EFC-9D31-8ED8CFC1FBAE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71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og indsæt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7962-240F-4D78-863E-17AC08BFF17D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322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E0A5-0F0D-4744-B925-BFA1EBE9DD84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717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d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 hidden="1">
            <a:extLst>
              <a:ext uri="{FF2B5EF4-FFF2-40B4-BE49-F238E27FC236}">
                <a16:creationId xmlns:a16="http://schemas.microsoft.com/office/drawing/2014/main" id="{415EB22D-8DC7-4001-A670-23394C85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FA63B880-CA04-4CBE-84C8-4AB298E55C81}" type="datetime2">
              <a:rPr lang="da-DK" smtClean="0"/>
              <a:pPr/>
              <a:t>8. oktober 2018</a:t>
            </a:fld>
            <a:endParaRPr lang="da-DK" dirty="0"/>
          </a:p>
        </p:txBody>
      </p:sp>
      <p:sp>
        <p:nvSpPr>
          <p:cNvPr id="5" name="Pladsholder til slidenummer 4" hidden="1">
            <a:extLst>
              <a:ext uri="{FF2B5EF4-FFF2-40B4-BE49-F238E27FC236}">
                <a16:creationId xmlns:a16="http://schemas.microsoft.com/office/drawing/2014/main" id="{12C01438-06A8-425B-BB0A-8E4916AE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Footer Placeholder 3" hidden="1">
            <a:extLst>
              <a:ext uri="{FF2B5EF4-FFF2-40B4-BE49-F238E27FC236}">
                <a16:creationId xmlns:a16="http://schemas.microsoft.com/office/drawing/2014/main" id="{3D9285A2-3A90-46C3-B161-FE819833D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200">
                <a:noFill/>
              </a:defRPr>
            </a:lvl1pPr>
          </a:lstStyle>
          <a:p>
            <a:r>
              <a:rPr lang="da-DK"/>
              <a:t>Styrelsen for Dataforsyning og Effektivisering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608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verskrif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425" cy="6858426"/>
          </a:xfrm>
          <a:solidFill>
            <a:schemeClr val="bg1">
              <a:lumMod val="95000"/>
            </a:schemeClr>
          </a:solidFill>
        </p:spPr>
        <p:txBody>
          <a:bodyPr tIns="108000">
            <a:norm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her og indsæt billede via Fanen Indsæt vælg Billede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452440" y="2235883"/>
            <a:ext cx="8240400" cy="947372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1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52439" y="3152746"/>
            <a:ext cx="8240400" cy="2149690"/>
          </a:xfrm>
        </p:spPr>
        <p:txBody>
          <a:bodyPr tIns="0">
            <a:noAutofit/>
          </a:bodyPr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600">
                <a:solidFill>
                  <a:schemeClr val="bg1"/>
                </a:solidFill>
              </a:defRPr>
            </a:lvl1pPr>
            <a:lvl2pPr marL="458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og indsæt overskrift</a:t>
            </a:r>
          </a:p>
        </p:txBody>
      </p:sp>
      <p:sp>
        <p:nvSpPr>
          <p:cNvPr id="16" name="Pladsholder til billede streg venstre"/>
          <p:cNvSpPr>
            <a:spLocks noGrp="1"/>
          </p:cNvSpPr>
          <p:nvPr>
            <p:ph type="pic" sz="quarter" idx="15" hasCustomPrompt="1"/>
          </p:nvPr>
        </p:nvSpPr>
        <p:spPr>
          <a:xfrm>
            <a:off x="453600" y="5960807"/>
            <a:ext cx="40428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20" name="Pladsholder til billede streg højre"/>
          <p:cNvSpPr>
            <a:spLocks noGrp="1"/>
          </p:cNvSpPr>
          <p:nvPr>
            <p:ph type="pic" sz="quarter" idx="16" hasCustomPrompt="1"/>
          </p:nvPr>
        </p:nvSpPr>
        <p:spPr>
          <a:xfrm>
            <a:off x="4642398" y="5960807"/>
            <a:ext cx="4042800" cy="0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7"/>
          </p:nvPr>
        </p:nvSpPr>
        <p:spPr>
          <a:xfrm>
            <a:off x="4642398" y="7606258"/>
            <a:ext cx="1143797" cy="36521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5DC506A-98EC-46E6-9089-D878C98CEEDE}" type="datetime2">
              <a:rPr lang="da-DK" smtClean="0"/>
              <a:pPr/>
              <a:t>8. oktober 2018</a:t>
            </a:fld>
            <a:endParaRPr lang="da-DK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8"/>
          </p:nvPr>
        </p:nvSpPr>
        <p:spPr>
          <a:xfrm>
            <a:off x="449999" y="7606258"/>
            <a:ext cx="3919039" cy="36521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dirty="0"/>
              <a:t>Styrelsen for Dataforsyning og Effektivisering</a:t>
            </a:r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9"/>
          </p:nvPr>
        </p:nvSpPr>
        <p:spPr>
          <a:xfrm>
            <a:off x="7957169" y="7606258"/>
            <a:ext cx="734201" cy="36521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4" name="Gruppe 24"/>
          <p:cNvGrpSpPr/>
          <p:nvPr userDrawn="1"/>
        </p:nvGrpSpPr>
        <p:grpSpPr>
          <a:xfrm>
            <a:off x="9144000" y="1610554"/>
            <a:ext cx="2032000" cy="3636893"/>
            <a:chOff x="9144000" y="2030668"/>
            <a:chExt cx="2032000" cy="3636893"/>
          </a:xfrm>
        </p:grpSpPr>
        <p:sp>
          <p:nvSpPr>
            <p:cNvPr id="25" name="TextBox 12"/>
            <p:cNvSpPr txBox="1">
              <a:spLocks noChangeArrowheads="1"/>
            </p:cNvSpPr>
            <p:nvPr userDrawn="1"/>
          </p:nvSpPr>
          <p:spPr bwMode="auto">
            <a:xfrm>
              <a:off x="9144000" y="2030668"/>
              <a:ext cx="2032000" cy="3636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 Klik på det lille billede-indsættelsesikon i midten</a:t>
              </a:r>
              <a:b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5. Højreklik på billedet </a:t>
              </a:r>
              <a:b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og vælg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Placer bagerst</a:t>
              </a: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900" b="0" noProof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Tips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Hvis du sletter billedet, og indsætter et nyt, kan billedet lægge sig foran tekst og grafik, hvis dette sker, skal du vælge billedet, højreklik og vælg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Placer bagest</a:t>
              </a: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26" name="Picture 25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184246"/>
              <a:ext cx="335979" cy="266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948246"/>
              <a:ext cx="334963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52438" y="452438"/>
            <a:ext cx="1803600" cy="7056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43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2438" y="503237"/>
            <a:ext cx="8239125" cy="1294411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1214" y="1917750"/>
            <a:ext cx="8240400" cy="3994232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680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4425" cy="68584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4" tIns="45857" rIns="91714" bIns="45857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4000"/>
            <a:ext cx="8240400" cy="130796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49999" y="1917913"/>
            <a:ext cx="8240400" cy="3994232"/>
          </a:xfrm>
        </p:spPr>
        <p:txBody>
          <a:bodyPr tIns="0">
            <a:noAutofit/>
          </a:bodyPr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marR="0" lvl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532-814C-4252-A070-A46D533B2569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7" name="Lige forbindelse 8"/>
          <p:cNvCxnSpPr/>
          <p:nvPr userDrawn="1"/>
        </p:nvCxnSpPr>
        <p:spPr>
          <a:xfrm>
            <a:off x="450000" y="6099341"/>
            <a:ext cx="404141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9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0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4425" cy="68584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4" tIns="45857" rIns="91714" bIns="45857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4000"/>
            <a:ext cx="8240400" cy="130796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49999" y="1917913"/>
            <a:ext cx="8240400" cy="3994232"/>
          </a:xfrm>
        </p:spPr>
        <p:txBody>
          <a:bodyPr tIns="0">
            <a:noAutofit/>
          </a:bodyPr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marR="0" lvl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5258-9654-45DF-A843-4A55A3A194A7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7" name="Lige forbindelse 8"/>
          <p:cNvCxnSpPr/>
          <p:nvPr userDrawn="1"/>
        </p:nvCxnSpPr>
        <p:spPr>
          <a:xfrm>
            <a:off x="450000" y="6099341"/>
            <a:ext cx="404141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9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0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2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1216" y="504000"/>
            <a:ext cx="3847294" cy="2642693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71999" y="503239"/>
            <a:ext cx="4119563" cy="5421312"/>
          </a:xfrm>
        </p:spPr>
        <p:txBody>
          <a:bodyPr tIns="0">
            <a:noAutofit/>
          </a:bodyPr>
          <a:lstStyle>
            <a:lvl1pPr marL="370998" indent="-370998">
              <a:buSzPct val="100000"/>
              <a:buFont typeface="Symbol" panose="05050102010706020507" pitchFamily="18" charset="2"/>
              <a:buChar char="¾"/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CC90-8D0C-45C4-9EC2-323845CD2939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261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4566752" y="0"/>
            <a:ext cx="4578835" cy="68595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4" tIns="45857" rIns="91714" bIns="45857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4000"/>
            <a:ext cx="3847294" cy="253238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450000" y="3130475"/>
            <a:ext cx="3848400" cy="27940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0" name="Pladsholder til indhold 3"/>
          <p:cNvSpPr>
            <a:spLocks noGrp="1"/>
          </p:cNvSpPr>
          <p:nvPr>
            <p:ph idx="1" hasCustomPrompt="1"/>
          </p:nvPr>
        </p:nvSpPr>
        <p:spPr>
          <a:xfrm>
            <a:off x="4860826" y="503239"/>
            <a:ext cx="3830736" cy="5421312"/>
          </a:xfrm>
        </p:spPr>
        <p:txBody>
          <a:bodyPr tIns="0">
            <a:noAutofit/>
          </a:bodyPr>
          <a:lstStyle>
            <a:lvl1pPr marL="0" indent="0">
              <a:buSzPct val="100000"/>
              <a:buFont typeface="Arial" panose="020B0604020202020204" pitchFamily="34" charset="0"/>
              <a:buChar char="​"/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FB84-C8AB-4CAC-89B6-0F7EE1518CED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1" name="Lige forbindelse midt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højre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5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" y="503238"/>
            <a:ext cx="3848400" cy="252931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50000" y="3130551"/>
            <a:ext cx="3848400" cy="2793999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4566752" y="857"/>
            <a:ext cx="4578836" cy="6857874"/>
          </a:xfrm>
        </p:spPr>
        <p:txBody>
          <a:bodyPr tIns="540000" bIns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8F5C-63F8-4BEB-99C1-382294F08490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billede streg bund h"/>
          <p:cNvSpPr>
            <a:spLocks noGrp="1"/>
          </p:cNvSpPr>
          <p:nvPr>
            <p:ph type="pic" sz="quarter" idx="15" hasCustomPrompt="1"/>
          </p:nvPr>
        </p:nvSpPr>
        <p:spPr>
          <a:xfrm>
            <a:off x="6717600" y="6099177"/>
            <a:ext cx="19764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6" name="Pladsholder til billede streg bund v"/>
          <p:cNvSpPr>
            <a:spLocks noGrp="1"/>
          </p:cNvSpPr>
          <p:nvPr>
            <p:ph type="pic" sz="quarter" idx="16" hasCustomPrompt="1"/>
          </p:nvPr>
        </p:nvSpPr>
        <p:spPr>
          <a:xfrm>
            <a:off x="4659539" y="6099177"/>
            <a:ext cx="1874949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7" name="Pladsholder til billede streg top"/>
          <p:cNvSpPr>
            <a:spLocks noGrp="1"/>
          </p:cNvSpPr>
          <p:nvPr>
            <p:ph type="pic" sz="quarter" idx="17" hasCustomPrompt="1"/>
          </p:nvPr>
        </p:nvSpPr>
        <p:spPr>
          <a:xfrm>
            <a:off x="6819051" y="833945"/>
            <a:ext cx="1874949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grpSp>
        <p:nvGrpSpPr>
          <p:cNvPr id="12" name="Gruppe 24"/>
          <p:cNvGrpSpPr/>
          <p:nvPr userDrawn="1"/>
        </p:nvGrpSpPr>
        <p:grpSpPr>
          <a:xfrm>
            <a:off x="9144000" y="1610554"/>
            <a:ext cx="2032000" cy="3257302"/>
            <a:chOff x="9144000" y="2030668"/>
            <a:chExt cx="2032000" cy="3257302"/>
          </a:xfrm>
        </p:grpSpPr>
        <p:sp>
          <p:nvSpPr>
            <p:cNvPr id="13" name="TextBox 12"/>
            <p:cNvSpPr txBox="1">
              <a:spLocks noChangeArrowheads="1"/>
            </p:cNvSpPr>
            <p:nvPr userDrawn="1"/>
          </p:nvSpPr>
          <p:spPr bwMode="auto">
            <a:xfrm>
              <a:off x="9144000" y="2030668"/>
              <a:ext cx="2032000" cy="3257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 Klik på det lille billede-indsættelsesikon i midten</a:t>
              </a:r>
              <a:b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Tips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Hvis du sletter billedet, og indsætter et nyt, kan billedet lægge sig foran tekst og grafik, hvis dette sker, skal du vælge billedet, højreklik og vælg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Placer bagest</a:t>
              </a: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15" name="Picture 14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184246"/>
              <a:ext cx="335979" cy="266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948246"/>
              <a:ext cx="334963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977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349" y="503238"/>
            <a:ext cx="8240400" cy="851984"/>
          </a:xfrm>
        </p:spPr>
        <p:txBody>
          <a:bodyPr anchor="t">
            <a:normAutofit/>
          </a:bodyPr>
          <a:lstStyle>
            <a:lvl1pPr algn="l">
              <a:lnSpc>
                <a:spcPts val="2407"/>
              </a:lnSpc>
              <a:defRPr sz="220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15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50000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2" name="Lige forbindelse 2"/>
          <p:cNvCxnSpPr/>
          <p:nvPr userDrawn="1"/>
        </p:nvCxnSpPr>
        <p:spPr>
          <a:xfrm>
            <a:off x="452438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dsholder til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2547418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3" name="Lige forbindelse 3"/>
          <p:cNvCxnSpPr/>
          <p:nvPr userDrawn="1"/>
        </p:nvCxnSpPr>
        <p:spPr>
          <a:xfrm>
            <a:off x="2547418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dsholder til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642398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0" name="Lige forbindelse 4"/>
          <p:cNvCxnSpPr/>
          <p:nvPr userDrawn="1"/>
        </p:nvCxnSpPr>
        <p:spPr>
          <a:xfrm>
            <a:off x="4642398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dsholder til tekst 5"/>
          <p:cNvSpPr>
            <a:spLocks noGrp="1"/>
          </p:cNvSpPr>
          <p:nvPr>
            <p:ph type="body" sz="quarter" idx="16" hasCustomPrompt="1"/>
          </p:nvPr>
        </p:nvSpPr>
        <p:spPr>
          <a:xfrm>
            <a:off x="6747563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1" name="Lige forbindelse 5"/>
          <p:cNvCxnSpPr/>
          <p:nvPr userDrawn="1"/>
        </p:nvCxnSpPr>
        <p:spPr>
          <a:xfrm>
            <a:off x="6737379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147-4324-415D-A175-87585A2899EB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869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49329" y="503238"/>
            <a:ext cx="8240400" cy="914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dirty="0"/>
              <a:t>Klik og indsæt titel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49330" y="1922462"/>
            <a:ext cx="8240400" cy="40020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747563" y="6248276"/>
            <a:ext cx="1143797" cy="3652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FA63B880-CA04-4CBE-84C8-4AB298E55C81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49999" y="6248276"/>
            <a:ext cx="4041419" cy="3652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957169" y="6248276"/>
            <a:ext cx="734201" cy="3652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9" name="Lige forbindelse venstre"/>
          <p:cNvCxnSpPr/>
          <p:nvPr userDrawn="1"/>
        </p:nvCxnSpPr>
        <p:spPr>
          <a:xfrm>
            <a:off x="450000" y="6099341"/>
            <a:ext cx="404141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midt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højre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9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2" r:id="rId9"/>
    <p:sldLayoutId id="2147483666" r:id="rId10"/>
    <p:sldLayoutId id="2147483667" r:id="rId11"/>
    <p:sldLayoutId id="2147483668" r:id="rId12"/>
    <p:sldLayoutId id="2147483669" r:id="rId13"/>
  </p:sldLayoutIdLst>
  <p:hf hdr="0"/>
  <p:txStyles>
    <p:titleStyle>
      <a:lvl1pPr algn="l" defTabSz="91714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7142" rtl="0" eaLnBrk="1" latinLnBrk="0" hangingPunct="1">
        <a:spcBef>
          <a:spcPct val="20000"/>
        </a:spcBef>
        <a:buFont typeface="Arial" panose="020B0604020202020204" pitchFamily="34" charset="0"/>
        <a:buChar char="​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570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142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5712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4284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2854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1426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9996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68568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36" userDrawn="1">
          <p15:clr>
            <a:srgbClr val="F26B43"/>
          </p15:clr>
        </p15:guide>
        <p15:guide id="2" pos="5417" userDrawn="1">
          <p15:clr>
            <a:srgbClr val="F26B43"/>
          </p15:clr>
        </p15:guide>
        <p15:guide id="3" orient="horz" pos="308" userDrawn="1">
          <p15:clr>
            <a:srgbClr val="F26B43"/>
          </p15:clr>
        </p15:guide>
        <p15:guide id="4" orient="horz" pos="1132" userDrawn="1">
          <p15:clr>
            <a:srgbClr val="F26B43"/>
          </p15:clr>
        </p15:guide>
        <p15:guide id="5" orient="horz" pos="1208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spire-geoportal.ec.europa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nspire-geoportal.ec.europa.eu/proxybrowser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400" dirty="0" smtClean="0"/>
              <a:t>INSPIRE Geoportal</a:t>
            </a:r>
            <a:br>
              <a:rPr lang="da-DK" sz="4400" dirty="0" smtClean="0"/>
            </a:br>
            <a:endParaRPr lang="da-DK" sz="4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AEB-DA8A-4A0E-B9EA-E0A99B8F0788}" type="datetime2">
              <a:rPr lang="da-DK" smtClean="0"/>
              <a:pPr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1260427" y="3244334"/>
            <a:ext cx="5289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hlinkClick r:id="rId3"/>
              </a:rPr>
              <a:t>http://inspire-geoportal.ec.europa.eu</a:t>
            </a:r>
            <a:r>
              <a:rPr lang="da-DK" dirty="0" smtClean="0">
                <a:hlinkClick r:id="rId3"/>
              </a:rPr>
              <a:t>/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4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7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968" y="765498"/>
            <a:ext cx="8287108" cy="4654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2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Visningstjenester (</a:t>
            </a:r>
            <a:r>
              <a:rPr lang="da-DK" sz="3600" dirty="0" err="1" smtClean="0"/>
              <a:t>view</a:t>
            </a:r>
            <a:r>
              <a:rPr lang="da-DK" sz="3600" dirty="0" smtClean="0"/>
              <a:t>)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smtClean="0"/>
              <a:t>Angives i metadata for datasæt:</a:t>
            </a:r>
          </a:p>
          <a:p>
            <a:pPr marL="457200" indent="-457200">
              <a:buAutoNum type="arabicParenR"/>
            </a:pPr>
            <a:r>
              <a:rPr lang="da-DK" sz="2000" dirty="0" smtClean="0"/>
              <a:t>Ressource </a:t>
            </a:r>
            <a:r>
              <a:rPr lang="da-DK" sz="2000" dirty="0" err="1" smtClean="0"/>
              <a:t>locator</a:t>
            </a:r>
            <a:r>
              <a:rPr lang="da-DK" sz="2000" dirty="0" smtClean="0"/>
              <a:t> + </a:t>
            </a:r>
            <a:r>
              <a:rPr lang="da-DK" sz="2000" dirty="0" err="1" smtClean="0"/>
              <a:t>protocol</a:t>
            </a:r>
            <a:r>
              <a:rPr lang="da-DK" sz="2000" dirty="0" smtClean="0"/>
              <a:t> (</a:t>
            </a:r>
            <a:r>
              <a:rPr lang="da-DK" sz="2000" dirty="0"/>
              <a:t>OGC:WMS-1.3.0-http-get-map</a:t>
            </a:r>
            <a:r>
              <a:rPr lang="da-DK" sz="2000" dirty="0" smtClean="0"/>
              <a:t>)</a:t>
            </a:r>
          </a:p>
          <a:p>
            <a:r>
              <a:rPr lang="da-DK" sz="2000" dirty="0" smtClean="0"/>
              <a:t>Metadata for tjenesten skal være tilstede.</a:t>
            </a:r>
          </a:p>
          <a:p>
            <a:r>
              <a:rPr lang="da-DK" sz="2000" dirty="0" err="1" smtClean="0"/>
              <a:t>GetCapabilities</a:t>
            </a:r>
            <a:r>
              <a:rPr lang="da-DK" sz="2000" dirty="0" smtClean="0"/>
              <a:t> filen – fokus på </a:t>
            </a:r>
            <a:r>
              <a:rPr lang="da-DK" sz="2000" dirty="0" err="1" smtClean="0"/>
              <a:t>extended</a:t>
            </a:r>
            <a:r>
              <a:rPr lang="da-DK" sz="2000" dirty="0" smtClean="0"/>
              <a:t> </a:t>
            </a:r>
            <a:r>
              <a:rPr lang="da-DK" sz="2000" dirty="0" err="1" smtClean="0"/>
              <a:t>capabilities</a:t>
            </a:r>
            <a:r>
              <a:rPr lang="da-DK" sz="2000" dirty="0"/>
              <a:t>: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8" y="3429794"/>
            <a:ext cx="8613432" cy="241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4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Visningstjenester (</a:t>
            </a:r>
            <a:r>
              <a:rPr lang="da-DK" dirty="0" err="1"/>
              <a:t>view</a:t>
            </a:r>
            <a:r>
              <a:rPr lang="da-DK" dirty="0"/>
              <a:t>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err="1" smtClean="0"/>
              <a:t>GetCapabilities</a:t>
            </a:r>
            <a:r>
              <a:rPr lang="da-DK" sz="2000" dirty="0" smtClean="0"/>
              <a:t> – hvert lag skal have link (til xml) til metadata for datasæt som lag udstiller:</a:t>
            </a: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66" y="2564516"/>
            <a:ext cx="8598296" cy="385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5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/>
              <a:t>Downloadtjenester (WFS, Atom)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smtClean="0"/>
              <a:t>Angives i metadata for datasæt:</a:t>
            </a:r>
          </a:p>
          <a:p>
            <a:pPr marL="457200" indent="-457200">
              <a:buAutoNum type="arabicParenR"/>
            </a:pPr>
            <a:r>
              <a:rPr lang="da-DK" sz="2000" dirty="0" smtClean="0"/>
              <a:t>Ressource </a:t>
            </a:r>
            <a:r>
              <a:rPr lang="da-DK" sz="2000" dirty="0" err="1" smtClean="0"/>
              <a:t>locator</a:t>
            </a:r>
            <a:r>
              <a:rPr lang="da-DK" sz="2000" dirty="0" smtClean="0"/>
              <a:t> + </a:t>
            </a:r>
            <a:r>
              <a:rPr lang="da-DK" sz="2000" dirty="0" err="1" smtClean="0"/>
              <a:t>protocol</a:t>
            </a:r>
            <a:r>
              <a:rPr lang="da-DK" sz="2000" dirty="0"/>
              <a:t> (OGC:WFS)</a:t>
            </a:r>
            <a:endParaRPr lang="da-DK" sz="2000" dirty="0" smtClean="0"/>
          </a:p>
          <a:p>
            <a:r>
              <a:rPr lang="da-DK" sz="2000" dirty="0" smtClean="0"/>
              <a:t>Metadata for tjenesten skal være tilstede.</a:t>
            </a:r>
          </a:p>
          <a:p>
            <a:r>
              <a:rPr lang="da-DK" sz="2000" dirty="0" err="1" smtClean="0"/>
              <a:t>GetCapabilities</a:t>
            </a:r>
            <a:r>
              <a:rPr lang="da-DK" sz="2000" dirty="0" smtClean="0"/>
              <a:t> filen – fokus på </a:t>
            </a:r>
            <a:r>
              <a:rPr lang="da-DK" sz="2000" dirty="0" err="1" smtClean="0"/>
              <a:t>extended</a:t>
            </a:r>
            <a:r>
              <a:rPr lang="da-DK" sz="2000" dirty="0" smtClean="0"/>
              <a:t> </a:t>
            </a:r>
            <a:r>
              <a:rPr lang="da-DK" sz="2000" dirty="0" err="1" smtClean="0"/>
              <a:t>capabilities</a:t>
            </a:r>
            <a:r>
              <a:rPr lang="da-DK" sz="2000" dirty="0"/>
              <a:t>: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8" y="3429794"/>
            <a:ext cx="8613432" cy="241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2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Downloadtjenester (WFS, Atom)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1214" y="1413570"/>
            <a:ext cx="8240400" cy="4498412"/>
          </a:xfrm>
        </p:spPr>
        <p:txBody>
          <a:bodyPr/>
          <a:lstStyle/>
          <a:p>
            <a:r>
              <a:rPr lang="da-DK" sz="2000" dirty="0" smtClean="0"/>
              <a:t>Vigtigt at datasæt </a:t>
            </a:r>
          </a:p>
          <a:p>
            <a:r>
              <a:rPr lang="da-DK" sz="2000" dirty="0" smtClean="0"/>
              <a:t>har unik og </a:t>
            </a:r>
            <a:r>
              <a:rPr lang="da-DK" sz="2000" dirty="0" err="1" smtClean="0"/>
              <a:t>persistent</a:t>
            </a:r>
            <a:r>
              <a:rPr lang="da-DK" sz="2000" dirty="0" smtClean="0"/>
              <a:t> </a:t>
            </a:r>
          </a:p>
          <a:p>
            <a:r>
              <a:rPr lang="da-DK" sz="2000" dirty="0" err="1" smtClean="0"/>
              <a:t>spatialDataSetIdentifier</a:t>
            </a:r>
            <a:r>
              <a:rPr lang="da-DK" sz="2000" dirty="0" smtClean="0"/>
              <a:t>:</a:t>
            </a:r>
          </a:p>
          <a:p>
            <a:endParaRPr lang="da-DK" sz="2000" dirty="0"/>
          </a:p>
          <a:p>
            <a:endParaRPr lang="da-DK" sz="2000" dirty="0" smtClean="0"/>
          </a:p>
          <a:p>
            <a:r>
              <a:rPr lang="da-DK" sz="2000" dirty="0" smtClean="0"/>
              <a:t>Skal også angives i </a:t>
            </a:r>
            <a:r>
              <a:rPr lang="da-DK" sz="2000" dirty="0" err="1" smtClean="0"/>
              <a:t>GetCapabilities</a:t>
            </a:r>
            <a:r>
              <a:rPr lang="da-DK" sz="2000" dirty="0" smtClean="0"/>
              <a:t> fil eller atom-xml: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Metadata for tjenesten skal indeholde ”</a:t>
            </a:r>
            <a:r>
              <a:rPr lang="da-DK" sz="2000" dirty="0" err="1" smtClean="0"/>
              <a:t>operatesOn</a:t>
            </a:r>
            <a:r>
              <a:rPr lang="da-DK" sz="2000" dirty="0" smtClean="0"/>
              <a:t>” med link til datasættets metadata:</a:t>
            </a:r>
          </a:p>
          <a:p>
            <a:endParaRPr lang="da-DK" sz="2000" dirty="0" smtClean="0"/>
          </a:p>
          <a:p>
            <a:endParaRPr lang="da-DK" sz="2000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21" y="2630517"/>
            <a:ext cx="7632697" cy="515154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426" y="3666233"/>
            <a:ext cx="5952576" cy="96009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97" y="5446018"/>
            <a:ext cx="8739146" cy="360040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8738" y="1293083"/>
            <a:ext cx="4980495" cy="1326850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31" y="5873989"/>
            <a:ext cx="8640973" cy="65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/>
              <a:t>WFS skal understøtte download af datasæt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1214" y="1485578"/>
            <a:ext cx="8240400" cy="4426404"/>
          </a:xfrm>
        </p:spPr>
        <p:txBody>
          <a:bodyPr/>
          <a:lstStyle/>
          <a:p>
            <a:r>
              <a:rPr lang="da-DK" sz="2000" dirty="0" smtClean="0"/>
              <a:t>IR NS: </a:t>
            </a:r>
            <a:r>
              <a:rPr lang="da-DK" sz="2000" dirty="0" err="1" smtClean="0"/>
              <a:t>Get</a:t>
            </a:r>
            <a:r>
              <a:rPr lang="da-DK" sz="2000" dirty="0" smtClean="0"/>
              <a:t> </a:t>
            </a:r>
            <a:r>
              <a:rPr lang="da-DK" sz="2000" dirty="0" err="1" smtClean="0"/>
              <a:t>spatial</a:t>
            </a:r>
            <a:r>
              <a:rPr lang="da-DK" sz="2000" dirty="0" smtClean="0"/>
              <a:t> set.</a:t>
            </a:r>
          </a:p>
          <a:p>
            <a:r>
              <a:rPr lang="da-DK" sz="2000" dirty="0" smtClean="0"/>
              <a:t>WFS 2.0 </a:t>
            </a:r>
            <a:r>
              <a:rPr lang="da-DK" sz="2000" dirty="0" err="1" smtClean="0"/>
              <a:t>Predefined</a:t>
            </a:r>
            <a:r>
              <a:rPr lang="da-DK" sz="2000" dirty="0" smtClean="0"/>
              <a:t> </a:t>
            </a:r>
            <a:r>
              <a:rPr lang="da-DK" sz="2000" dirty="0" err="1" smtClean="0"/>
              <a:t>stored</a:t>
            </a:r>
            <a:r>
              <a:rPr lang="da-DK" sz="2000" dirty="0" smtClean="0"/>
              <a:t> </a:t>
            </a:r>
            <a:r>
              <a:rPr lang="da-DK" sz="2000" dirty="0" err="1" smtClean="0"/>
              <a:t>quries</a:t>
            </a:r>
            <a:r>
              <a:rPr lang="da-DK" sz="2000" dirty="0" smtClean="0"/>
              <a:t> </a:t>
            </a: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7</a:t>
            </a:fld>
            <a:endParaRPr lang="da-DK" dirty="0"/>
          </a:p>
        </p:txBody>
      </p:sp>
      <p:pic>
        <p:nvPicPr>
          <p:cNvPr id="7" name="Billed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49999" y="2326476"/>
            <a:ext cx="6931107" cy="332237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657" y="2701281"/>
            <a:ext cx="2556898" cy="328385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038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1214" y="503237"/>
            <a:ext cx="8240400" cy="5408745"/>
          </a:xfrm>
        </p:spPr>
        <p:txBody>
          <a:bodyPr/>
          <a:lstStyle/>
          <a:p>
            <a:r>
              <a:rPr lang="da-DK" sz="1600" dirty="0" err="1">
                <a:hlinkClick r:id="rId2"/>
              </a:rPr>
              <a:t>agency</a:t>
            </a:r>
            <a:r>
              <a:rPr lang="da-DK" sz="1600" dirty="0">
                <a:hlinkClick r:id="rId2"/>
              </a:rPr>
              <a:t> for data </a:t>
            </a:r>
            <a:r>
              <a:rPr lang="da-DK" sz="1600" dirty="0" err="1">
                <a:hlinkClick r:id="rId2"/>
              </a:rPr>
              <a:t>supply</a:t>
            </a:r>
            <a:r>
              <a:rPr lang="da-DK" sz="1600" dirty="0">
                <a:hlinkClick r:id="rId2"/>
              </a:rPr>
              <a:t> and </a:t>
            </a:r>
            <a:r>
              <a:rPr lang="da-DK" sz="1600" dirty="0" err="1">
                <a:hlinkClick r:id="rId2"/>
              </a:rPr>
              <a:t>efficiency</a:t>
            </a:r>
            <a:r>
              <a:rPr lang="da-DK" sz="1600" dirty="0">
                <a:hlinkClick r:id="rId2"/>
              </a:rPr>
              <a:t>(8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err="1" smtClean="0">
                <a:hlinkClick r:id="rId2"/>
              </a:rPr>
              <a:t>danish</a:t>
            </a:r>
            <a:r>
              <a:rPr lang="da-DK" sz="1600" dirty="0" smtClean="0">
                <a:hlinkClick r:id="rId2"/>
              </a:rPr>
              <a:t> </a:t>
            </a:r>
            <a:r>
              <a:rPr lang="da-DK" sz="1600" dirty="0" err="1">
                <a:hlinkClick r:id="rId2"/>
              </a:rPr>
              <a:t>agency</a:t>
            </a:r>
            <a:r>
              <a:rPr lang="da-DK" sz="1600" dirty="0">
                <a:hlinkClick r:id="rId2"/>
              </a:rPr>
              <a:t> for data </a:t>
            </a:r>
            <a:r>
              <a:rPr lang="da-DK" sz="1600" dirty="0" err="1">
                <a:hlinkClick r:id="rId2"/>
              </a:rPr>
              <a:t>supply</a:t>
            </a:r>
            <a:r>
              <a:rPr lang="da-DK" sz="1600" dirty="0">
                <a:hlinkClick r:id="rId2"/>
              </a:rPr>
              <a:t> and </a:t>
            </a:r>
            <a:r>
              <a:rPr lang="da-DK" sz="1600" dirty="0" err="1">
                <a:hlinkClick r:id="rId2"/>
              </a:rPr>
              <a:t>efficiency</a:t>
            </a:r>
            <a:r>
              <a:rPr lang="da-DK" sz="1600" dirty="0">
                <a:hlinkClick r:id="rId2"/>
              </a:rPr>
              <a:t>(5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err="1" smtClean="0">
                <a:hlinkClick r:id="rId2"/>
              </a:rPr>
              <a:t>danish</a:t>
            </a:r>
            <a:r>
              <a:rPr lang="da-DK" sz="1600" dirty="0" smtClean="0">
                <a:hlinkClick r:id="rId2"/>
              </a:rPr>
              <a:t> </a:t>
            </a:r>
            <a:r>
              <a:rPr lang="da-DK" sz="1600" dirty="0">
                <a:hlinkClick r:id="rId2"/>
              </a:rPr>
              <a:t>geodata </a:t>
            </a:r>
            <a:r>
              <a:rPr lang="da-DK" sz="1600" dirty="0" err="1">
                <a:hlinkClick r:id="rId2"/>
              </a:rPr>
              <a:t>agency</a:t>
            </a:r>
            <a:r>
              <a:rPr lang="da-DK" sz="1600" dirty="0">
                <a:hlinkClick r:id="rId2"/>
              </a:rPr>
              <a:t>(2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err="1" smtClean="0">
                <a:hlinkClick r:id="rId2"/>
              </a:rPr>
              <a:t>danmarks</a:t>
            </a:r>
            <a:r>
              <a:rPr lang="da-DK" sz="1600" dirty="0" smtClean="0">
                <a:hlinkClick r:id="rId2"/>
              </a:rPr>
              <a:t> </a:t>
            </a:r>
            <a:r>
              <a:rPr lang="da-DK" sz="1600" dirty="0">
                <a:hlinkClick r:id="rId2"/>
              </a:rPr>
              <a:t>meteorologiske institut(4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err="1" smtClean="0">
                <a:hlinkClick r:id="rId2"/>
              </a:rPr>
              <a:t>danmarks</a:t>
            </a:r>
            <a:r>
              <a:rPr lang="da-DK" sz="1600" dirty="0" smtClean="0">
                <a:hlinkClick r:id="rId2"/>
              </a:rPr>
              <a:t> </a:t>
            </a:r>
            <a:r>
              <a:rPr lang="da-DK" sz="1600" dirty="0">
                <a:hlinkClick r:id="rId2"/>
              </a:rPr>
              <a:t>statistik(1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smtClean="0">
                <a:hlinkClick r:id="rId2"/>
              </a:rPr>
              <a:t>energistyrelsen(4)</a:t>
            </a:r>
          </a:p>
          <a:p>
            <a:r>
              <a:rPr lang="da-DK" sz="1600" dirty="0" smtClean="0">
                <a:hlinkClick r:id="rId2"/>
              </a:rPr>
              <a:t>erhvervsstyrelsen(54)</a:t>
            </a:r>
          </a:p>
          <a:p>
            <a:r>
              <a:rPr lang="da-DK" sz="1600" dirty="0" err="1" smtClean="0">
                <a:hlinkClick r:id="rId2"/>
              </a:rPr>
              <a:t>geodatastyrelsen</a:t>
            </a:r>
            <a:r>
              <a:rPr lang="da-DK" sz="1600" dirty="0" smtClean="0">
                <a:hlinkClick r:id="rId2"/>
              </a:rPr>
              <a:t>(1)</a:t>
            </a:r>
          </a:p>
          <a:p>
            <a:r>
              <a:rPr lang="da-DK" sz="1600" dirty="0" err="1" smtClean="0">
                <a:hlinkClick r:id="rId2"/>
              </a:rPr>
              <a:t>geodatastyrelsen</a:t>
            </a:r>
            <a:r>
              <a:rPr lang="da-DK" sz="1600" dirty="0">
                <a:hlinkClick r:id="rId2"/>
              </a:rPr>
              <a:t>, energi-, forsynings- og klimaministeriet(2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err="1" smtClean="0">
                <a:hlinkClick r:id="rId2"/>
              </a:rPr>
              <a:t>geus</a:t>
            </a:r>
            <a:r>
              <a:rPr lang="da-DK" sz="1600" dirty="0" smtClean="0">
                <a:hlinkClick r:id="rId2"/>
              </a:rPr>
              <a:t>(12)</a:t>
            </a:r>
          </a:p>
          <a:p>
            <a:r>
              <a:rPr lang="da-DK" sz="1600" dirty="0" smtClean="0">
                <a:hlinkClick r:id="rId2"/>
              </a:rPr>
              <a:t>kystdirektoratet</a:t>
            </a:r>
            <a:r>
              <a:rPr lang="da-DK" sz="1600" dirty="0">
                <a:hlinkClick r:id="rId2"/>
              </a:rPr>
              <a:t>, miljø- fødevareministeriet(2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smtClean="0">
                <a:hlinkClick r:id="rId2"/>
              </a:rPr>
              <a:t>miljøstyrelsen(95)</a:t>
            </a:r>
          </a:p>
          <a:p>
            <a:r>
              <a:rPr lang="da-DK" sz="1600" dirty="0" smtClean="0">
                <a:hlinkClick r:id="rId2"/>
              </a:rPr>
              <a:t>ministeriet </a:t>
            </a:r>
            <a:r>
              <a:rPr lang="da-DK" sz="1600" dirty="0">
                <a:hlinkClick r:id="rId2"/>
              </a:rPr>
              <a:t>for by, bolig og landdistrikter(1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smtClean="0">
                <a:hlinkClick r:id="rId2"/>
              </a:rPr>
              <a:t>naturstyrelsen</a:t>
            </a:r>
            <a:r>
              <a:rPr lang="da-DK" sz="1600" dirty="0">
                <a:hlinkClick r:id="rId2"/>
              </a:rPr>
              <a:t>, miljø- fødevareministeriet(2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smtClean="0">
                <a:hlinkClick r:id="rId2"/>
              </a:rPr>
              <a:t>organisation </a:t>
            </a:r>
            <a:r>
              <a:rPr lang="da-DK" sz="1600" dirty="0">
                <a:hlinkClick r:id="rId2"/>
              </a:rPr>
              <a:t>ansvarlig for datasæt (erstat)(2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smtClean="0">
                <a:hlinkClick r:id="rId2"/>
              </a:rPr>
              <a:t>styrelsen </a:t>
            </a:r>
            <a:r>
              <a:rPr lang="da-DK" sz="1600" dirty="0">
                <a:hlinkClick r:id="rId2"/>
              </a:rPr>
              <a:t>for dataforsyning og effektivisering(5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dirty="0" smtClean="0">
                <a:hlinkClick r:id="rId2"/>
              </a:rPr>
              <a:t>styrelsen </a:t>
            </a:r>
            <a:r>
              <a:rPr lang="da-DK" sz="1600" dirty="0">
                <a:hlinkClick r:id="rId2"/>
              </a:rPr>
              <a:t>for dataforsyning og effektivisering, energi-, forsynings- og klimaministeriet(51</a:t>
            </a:r>
            <a:r>
              <a:rPr lang="da-DK" sz="1600" dirty="0" smtClean="0">
                <a:hlinkClick r:id="rId2"/>
              </a:rPr>
              <a:t>)</a:t>
            </a:r>
          </a:p>
          <a:p>
            <a:r>
              <a:rPr lang="da-DK" sz="1600" u="sng" dirty="0" smtClean="0">
                <a:hlinkClick r:id="rId2"/>
              </a:rPr>
              <a:t>the </a:t>
            </a:r>
            <a:r>
              <a:rPr lang="da-DK" sz="1600" u="sng" dirty="0" err="1">
                <a:hlinkClick r:id="rId2"/>
              </a:rPr>
              <a:t>agency</a:t>
            </a:r>
            <a:r>
              <a:rPr lang="da-DK" sz="1600" u="sng" dirty="0">
                <a:hlinkClick r:id="rId2"/>
              </a:rPr>
              <a:t> for data </a:t>
            </a:r>
            <a:r>
              <a:rPr lang="da-DK" sz="1600" u="sng" dirty="0" err="1">
                <a:hlinkClick r:id="rId2"/>
              </a:rPr>
              <a:t>supply</a:t>
            </a:r>
            <a:r>
              <a:rPr lang="da-DK" sz="1600" u="sng" dirty="0">
                <a:hlinkClick r:id="rId2"/>
              </a:rPr>
              <a:t> and </a:t>
            </a:r>
            <a:r>
              <a:rPr lang="da-DK" sz="1600" u="sng" dirty="0" err="1">
                <a:hlinkClick r:id="rId2"/>
              </a:rPr>
              <a:t>efficiency</a:t>
            </a:r>
            <a:r>
              <a:rPr lang="da-DK" sz="1600" u="sng" dirty="0">
                <a:hlinkClick r:id="rId2"/>
              </a:rPr>
              <a:t>(3)</a:t>
            </a:r>
            <a:endParaRPr lang="da-DK" sz="1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8.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057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Geodatastyrelsen PowerPoint skabelon DK">
  <a:themeElements>
    <a:clrScheme name="Geodatastyrelsen">
      <a:dk1>
        <a:srgbClr val="000000"/>
      </a:dk1>
      <a:lt1>
        <a:sysClr val="window" lastClr="FFFFFF"/>
      </a:lt1>
      <a:dk2>
        <a:srgbClr val="1F497D"/>
      </a:dk2>
      <a:lt2>
        <a:srgbClr val="1DE2CD"/>
      </a:lt2>
      <a:accent1>
        <a:srgbClr val="0097A7"/>
      </a:accent1>
      <a:accent2>
        <a:srgbClr val="045C65"/>
      </a:accent2>
      <a:accent3>
        <a:srgbClr val="FF5252"/>
      </a:accent3>
      <a:accent4>
        <a:srgbClr val="673AB7"/>
      </a:accent4>
      <a:accent5>
        <a:srgbClr val="0C2D83"/>
      </a:accent5>
      <a:accent6>
        <a:srgbClr val="0091EA"/>
      </a:accent6>
      <a:hlink>
        <a:srgbClr val="0000FF"/>
      </a:hlink>
      <a:folHlink>
        <a:srgbClr val="800080"/>
      </a:folHlink>
    </a:clrScheme>
    <a:fontScheme name="EFK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B43E4DE-583B-4BC5-9C61-DBB4BF3B9672}" vid="{C49A3815-1433-4786-81A9-1AE289EF3C38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313</Words>
  <Application>Microsoft Office PowerPoint</Application>
  <PresentationFormat>Brugerdefineret</PresentationFormat>
  <Paragraphs>72</Paragraphs>
  <Slides>8</Slides>
  <Notes>1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Geodatastyrelsen PowerPoint skabelon DK</vt:lpstr>
      <vt:lpstr>INSPIRE Geoportal </vt:lpstr>
      <vt:lpstr>PowerPoint-præsentation</vt:lpstr>
      <vt:lpstr>Visningstjenester (view)</vt:lpstr>
      <vt:lpstr>Visningstjenester (view)</vt:lpstr>
      <vt:lpstr>Downloadtjenester (WFS, Atom)</vt:lpstr>
      <vt:lpstr>Downloadtjenester (WFS, Atom)</vt:lpstr>
      <vt:lpstr>WFS skal understøtte download af datasæt</vt:lpstr>
      <vt:lpstr>PowerPoint-præsentation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2018-10-01T07:23:17Z</dcterms:created>
  <dcterms:modified xsi:type="dcterms:W3CDTF">2018-10-08T07:17:38Z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</Properties>
</file>