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7" r:id="rId4"/>
    <p:sldId id="269" r:id="rId5"/>
    <p:sldId id="264" r:id="rId6"/>
    <p:sldId id="266" r:id="rId7"/>
    <p:sldId id="268" r:id="rId8"/>
    <p:sldId id="270" r:id="rId9"/>
    <p:sldId id="271" r:id="rId10"/>
    <p:sldId id="272" r:id="rId11"/>
  </p:sldIdLst>
  <p:sldSz cx="9145588" cy="6859588"/>
  <p:notesSz cx="6858000" cy="9144000"/>
  <p:defaultTextStyle>
    <a:defPPr>
      <a:defRPr lang="da-DK"/>
    </a:defPPr>
    <a:lvl1pPr marL="0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8570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7142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5712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34284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92854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51426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9996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68568" algn="l" defTabSz="91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">
          <p15:clr>
            <a:srgbClr val="A4A3A4"/>
          </p15:clr>
        </p15:guide>
        <p15:guide id="2" orient="horz" pos="1211">
          <p15:clr>
            <a:srgbClr val="A4A3A4"/>
          </p15:clr>
        </p15:guide>
        <p15:guide id="3" orient="horz" pos="3732">
          <p15:clr>
            <a:srgbClr val="A4A3A4"/>
          </p15:clr>
        </p15:guide>
        <p15:guide id="4" pos="285">
          <p15:clr>
            <a:srgbClr val="A4A3A4"/>
          </p15:clr>
        </p15:guide>
        <p15:guide id="5" pos="54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870" autoAdjust="0"/>
  </p:normalViewPr>
  <p:slideViewPr>
    <p:cSldViewPr>
      <p:cViewPr varScale="1">
        <p:scale>
          <a:sx n="72" d="100"/>
          <a:sy n="72" d="100"/>
        </p:scale>
        <p:origin x="1080" y="60"/>
      </p:cViewPr>
      <p:guideLst>
        <p:guide orient="horz" pos="317"/>
        <p:guide orient="horz" pos="1211"/>
        <p:guide orient="horz" pos="3732"/>
        <p:guide pos="285"/>
        <p:guide pos="54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2C106-1B24-4C41-A78F-CE689A2795B2}" type="datetimeFigureOut">
              <a:rPr lang="da-DK" smtClean="0"/>
              <a:t>01-03-2019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243F1-5196-459A-96C4-B1E1C6A91D02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9075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59F0D-3317-43B7-B192-922F3EB08BFC}" type="datetimeFigureOut">
              <a:rPr lang="da-DK" smtClean="0"/>
              <a:t>01-03-2019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01E17-9508-4F75-8DF4-D058B0EAC3C9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144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8570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7142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5712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34284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92854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51426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9996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68568" algn="l" defTabSz="9171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1E17-9508-4F75-8DF4-D058B0EAC3C9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3565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Maintenance and Implementation Work </a:t>
            </a:r>
            <a:r>
              <a:rPr lang="en-US" dirty="0" err="1" smtClean="0"/>
              <a:t>Programme</a:t>
            </a:r>
            <a:r>
              <a:rPr lang="en-US" dirty="0" smtClean="0"/>
              <a:t> (MIWP) 2016-2020.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1E17-9508-4F75-8DF4-D058B0EAC3C9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7982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1E17-9508-4F75-8DF4-D058B0EAC3C9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91332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1E17-9508-4F75-8DF4-D058B0EAC3C9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0720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52440" y="2235883"/>
            <a:ext cx="8240400" cy="947372"/>
          </a:xfrm>
        </p:spPr>
        <p:txBody>
          <a:bodyPr anchor="t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452439" y="3152746"/>
            <a:ext cx="8240400" cy="2149690"/>
          </a:xfrm>
        </p:spPr>
        <p:txBody>
          <a:bodyPr tIns="0">
            <a:noAutofit/>
          </a:bodyPr>
          <a:lstStyle>
            <a:lvl1pPr marL="0" indent="0" algn="l">
              <a:buNone/>
              <a:defRPr sz="6600">
                <a:solidFill>
                  <a:schemeClr val="tx1"/>
                </a:solidFill>
              </a:defRPr>
            </a:lvl1pPr>
            <a:lvl2pPr marL="458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5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2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1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8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og indsæt overskrift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3849-7CE1-4705-9F18-D12DAF1C1541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AutoShape 4"/>
          <p:cNvSpPr>
            <a:spLocks/>
          </p:cNvSpPr>
          <p:nvPr userDrawn="1"/>
        </p:nvSpPr>
        <p:spPr bwMode="gray">
          <a:xfrm>
            <a:off x="9134747" y="0"/>
            <a:ext cx="1733550" cy="131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00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Gitter- og 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For at se gitter- og 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1.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Klik på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Vis</a:t>
            </a:r>
            <a:endParaRPr kumimoji="0" lang="da-DK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2. 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Vælg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Gitterlinjer</a:t>
            </a:r>
            <a:endParaRPr kumimoji="0" lang="da-DK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og/eller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endParaRPr kumimoji="0" lang="da-DK" sz="900" b="1" i="0" u="none" strike="noStrike" kern="1200" cap="none" spc="0" normalizeH="0" baseline="0" noProof="1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Tip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: Alt + F9 for hurtig visning af hjælpelinjer</a:t>
            </a:r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-2850922" y="3571242"/>
            <a:ext cx="285092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b" anchorCtr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at indsætte sidefod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Indsæt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topmenuen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Sidehoved og Sidefod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Indsæt ønsket indhold i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Sidefod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Anvend på alle 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eller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Anvend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hvis det kun skal være på et enkelt slide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0922" y="4655731"/>
            <a:ext cx="2695575" cy="221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7"/>
          <p:cNvSpPr txBox="1"/>
          <p:nvPr userDrawn="1"/>
        </p:nvSpPr>
        <p:spPr>
          <a:xfrm>
            <a:off x="9134747" y="3357786"/>
            <a:ext cx="1578819" cy="1574790"/>
          </a:xfrm>
          <a:prstGeom prst="rect">
            <a:avLst/>
          </a:prstGeom>
          <a:noFill/>
        </p:spPr>
        <p:txBody>
          <a:bodyPr wrap="square" lIns="144000" tIns="0" rIns="0" bIns="0" anchor="b" anchorCtr="0">
            <a:spAutoFit/>
          </a:bodyPr>
          <a:lstStyle/>
          <a:p>
            <a:pPr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Vælg layout/design</a:t>
            </a:r>
          </a:p>
          <a:p>
            <a:pPr>
              <a:spcAft>
                <a:spcPts val="240"/>
              </a:spcAft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1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. Højreklik uden for dit slide </a:t>
            </a:r>
          </a:p>
          <a:p>
            <a:pPr>
              <a:spcAft>
                <a:spcPts val="240"/>
              </a:spcAft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2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. Vælg et passende layout </a:t>
            </a:r>
            <a:b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</a:b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fra “drop ned” menuen</a:t>
            </a:r>
          </a:p>
          <a:p>
            <a:pPr>
              <a:spcAft>
                <a:spcPts val="240"/>
              </a:spcAft>
              <a:defRPr/>
            </a:pP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/>
            </a:r>
            <a:b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</a:b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Alternativt kan du  vælge layout direkte under knappen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Nyt dias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, i fanen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Hjem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når du laver et nyt slide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588" y="4996752"/>
            <a:ext cx="1313571" cy="186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Billed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00" y="453600"/>
            <a:ext cx="1802586" cy="70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49844" y="503237"/>
            <a:ext cx="8240400" cy="851845"/>
          </a:xfrm>
        </p:spPr>
        <p:txBody>
          <a:bodyPr anchor="t">
            <a:normAutofit/>
          </a:bodyPr>
          <a:lstStyle>
            <a:lvl1pPr algn="l">
              <a:lnSpc>
                <a:spcPts val="2407"/>
              </a:lnSpc>
              <a:defRPr sz="220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15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446053" y="1707920"/>
            <a:ext cx="4054733" cy="4216630"/>
          </a:xfrm>
        </p:spPr>
        <p:txBody>
          <a:bodyPr numCol="1" spcCol="180540">
            <a:norm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4644803" y="1701602"/>
            <a:ext cx="4046760" cy="4222949"/>
          </a:xfrm>
        </p:spPr>
        <p:txBody>
          <a:bodyPr tIns="540000" bIns="0" anchor="ctr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EA57-E2BF-4EFC-9D31-8ED8CFC1FBAE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971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og indsæt titel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7962-240F-4D78-863E-17AC08BFF17D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3224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E0A5-0F0D-4744-B925-BFA1EBE9DD84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7172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den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 hidden="1">
            <a:extLst>
              <a:ext uri="{FF2B5EF4-FFF2-40B4-BE49-F238E27FC236}">
                <a16:creationId xmlns:a16="http://schemas.microsoft.com/office/drawing/2014/main" id="{415EB22D-8DC7-4001-A670-23394C85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FA63B880-CA04-4CBE-84C8-4AB298E55C81}" type="datetime2">
              <a:rPr lang="da-DK" smtClean="0"/>
              <a:pPr/>
              <a:t>1. marts 2019</a:t>
            </a:fld>
            <a:endParaRPr lang="da-DK" dirty="0"/>
          </a:p>
        </p:txBody>
      </p:sp>
      <p:sp>
        <p:nvSpPr>
          <p:cNvPr id="5" name="Pladsholder til slidenummer 4" hidden="1">
            <a:extLst>
              <a:ext uri="{FF2B5EF4-FFF2-40B4-BE49-F238E27FC236}">
                <a16:creationId xmlns:a16="http://schemas.microsoft.com/office/drawing/2014/main" id="{12C01438-06A8-425B-BB0A-8E4916AE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Footer Placeholder 3" hidden="1">
            <a:extLst>
              <a:ext uri="{FF2B5EF4-FFF2-40B4-BE49-F238E27FC236}">
                <a16:creationId xmlns:a16="http://schemas.microsoft.com/office/drawing/2014/main" id="{3D9285A2-3A90-46C3-B161-FE819833D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200">
                <a:noFill/>
              </a:defRPr>
            </a:lvl1pPr>
          </a:lstStyle>
          <a:p>
            <a:r>
              <a:rPr lang="da-DK"/>
              <a:t>Styrelsen for Dataforsyning og Effektivisering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608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verskrift og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425" cy="6858426"/>
          </a:xfrm>
          <a:solidFill>
            <a:schemeClr val="bg1">
              <a:lumMod val="95000"/>
            </a:schemeClr>
          </a:solidFill>
        </p:spPr>
        <p:txBody>
          <a:bodyPr tIns="108000">
            <a:norm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/>
              <a:t>Klik her og indsæt billede via Fanen Indsæt vælg Billede</a:t>
            </a:r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452440" y="2235883"/>
            <a:ext cx="8240400" cy="947372"/>
          </a:xfrm>
        </p:spPr>
        <p:txBody>
          <a:bodyPr anchor="t">
            <a:noAutofit/>
          </a:bodyPr>
          <a:lstStyle>
            <a:lvl1pPr algn="l">
              <a:defRPr sz="66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1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452439" y="3152746"/>
            <a:ext cx="8240400" cy="2149690"/>
          </a:xfrm>
        </p:spPr>
        <p:txBody>
          <a:bodyPr tIns="0">
            <a:noAutofit/>
          </a:bodyPr>
          <a:lstStyle>
            <a:lvl1pPr marL="0" marR="0" indent="0" algn="l" defTabSz="9171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600">
                <a:solidFill>
                  <a:schemeClr val="bg1"/>
                </a:solidFill>
              </a:defRPr>
            </a:lvl1pPr>
            <a:lvl2pPr marL="458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5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2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1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8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og indsæt overskrift</a:t>
            </a:r>
          </a:p>
        </p:txBody>
      </p:sp>
      <p:sp>
        <p:nvSpPr>
          <p:cNvPr id="16" name="Pladsholder til billede streg venstre"/>
          <p:cNvSpPr>
            <a:spLocks noGrp="1"/>
          </p:cNvSpPr>
          <p:nvPr>
            <p:ph type="pic" sz="quarter" idx="15" hasCustomPrompt="1"/>
          </p:nvPr>
        </p:nvSpPr>
        <p:spPr>
          <a:xfrm>
            <a:off x="453600" y="5960807"/>
            <a:ext cx="4042800" cy="0"/>
          </a:xfrm>
          <a:ln w="635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20" name="Pladsholder til billede streg højre"/>
          <p:cNvSpPr>
            <a:spLocks noGrp="1"/>
          </p:cNvSpPr>
          <p:nvPr>
            <p:ph type="pic" sz="quarter" idx="16" hasCustomPrompt="1"/>
          </p:nvPr>
        </p:nvSpPr>
        <p:spPr>
          <a:xfrm>
            <a:off x="4642398" y="5960807"/>
            <a:ext cx="4042800" cy="0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7"/>
          </p:nvPr>
        </p:nvSpPr>
        <p:spPr>
          <a:xfrm>
            <a:off x="4642398" y="7606258"/>
            <a:ext cx="1143797" cy="36521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5DC506A-98EC-46E6-9089-D878C98CEEDE}" type="datetime2">
              <a:rPr lang="da-DK" smtClean="0"/>
              <a:pPr/>
              <a:t>1. marts 2019</a:t>
            </a:fld>
            <a:endParaRPr lang="da-DK" dirty="0"/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8"/>
          </p:nvPr>
        </p:nvSpPr>
        <p:spPr>
          <a:xfrm>
            <a:off x="449999" y="7606258"/>
            <a:ext cx="3919039" cy="36521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dirty="0"/>
              <a:t>Styrelsen for Dataforsyning og Effektivisering</a:t>
            </a:r>
          </a:p>
        </p:txBody>
      </p:sp>
      <p:sp>
        <p:nvSpPr>
          <p:cNvPr id="9" name="Slide Number Placeholder 8" hidden="1"/>
          <p:cNvSpPr>
            <a:spLocks noGrp="1"/>
          </p:cNvSpPr>
          <p:nvPr>
            <p:ph type="sldNum" sz="quarter" idx="19"/>
          </p:nvPr>
        </p:nvSpPr>
        <p:spPr>
          <a:xfrm>
            <a:off x="7957169" y="7606258"/>
            <a:ext cx="734201" cy="36521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24" name="Gruppe 24"/>
          <p:cNvGrpSpPr/>
          <p:nvPr userDrawn="1"/>
        </p:nvGrpSpPr>
        <p:grpSpPr>
          <a:xfrm>
            <a:off x="9144000" y="1610554"/>
            <a:ext cx="2032000" cy="3636893"/>
            <a:chOff x="9144000" y="2030668"/>
            <a:chExt cx="2032000" cy="3636893"/>
          </a:xfrm>
        </p:grpSpPr>
        <p:sp>
          <p:nvSpPr>
            <p:cNvPr id="25" name="TextBox 12"/>
            <p:cNvSpPr txBox="1">
              <a:spLocks noChangeArrowheads="1"/>
            </p:cNvSpPr>
            <p:nvPr userDrawn="1"/>
          </p:nvSpPr>
          <p:spPr bwMode="auto">
            <a:xfrm>
              <a:off x="9144000" y="2030668"/>
              <a:ext cx="2032000" cy="3636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 Klik på det lille billede-indsættelsesikon i midten</a:t>
              </a:r>
              <a:b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Klik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</a:t>
              </a: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Ønsker du at skalere billedet, så hold </a:t>
              </a: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5. Højreklik på billedet </a:t>
              </a:r>
              <a:b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og vælg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Placer bagerst</a:t>
              </a: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endParaRPr lang="da-DK" sz="900" b="0" noProof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Tips</a:t>
              </a: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Hvis du sletter billedet, og indsætter et nyt, kan billedet lægge sig foran tekst og grafik, hvis dette sker, skal du vælge billedet, højreklik og vælg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Placer bagest</a:t>
              </a: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26" name="Picture 25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200" y="3184246"/>
              <a:ext cx="335979" cy="266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26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200" y="3948246"/>
              <a:ext cx="334963" cy="34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52438" y="452438"/>
            <a:ext cx="1803600" cy="7056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843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2438" y="503237"/>
            <a:ext cx="8239125" cy="1294411"/>
          </a:xfrm>
        </p:spPr>
        <p:txBody>
          <a:bodyPr tIns="0" anchor="t">
            <a:noAutofit/>
          </a:bodyPr>
          <a:lstStyle>
            <a:lvl1pPr algn="l">
              <a:lnSpc>
                <a:spcPts val="4915"/>
              </a:lnSpc>
              <a:defRPr sz="4700" b="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51214" y="1917750"/>
            <a:ext cx="8240400" cy="3994232"/>
          </a:xfrm>
        </p:spPr>
        <p:txBody>
          <a:bodyPr tIns="0">
            <a:noAutofit/>
          </a:bodyPr>
          <a:lstStyle>
            <a:lvl1pPr marL="0" indent="0">
              <a:buNone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da-DK" dirty="0"/>
              <a:t>Klik og indsæt tekst,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680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9144425" cy="68584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14" tIns="45857" rIns="91714" bIns="45857"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49844" y="504000"/>
            <a:ext cx="8240400" cy="1307966"/>
          </a:xfrm>
        </p:spPr>
        <p:txBody>
          <a:bodyPr tIns="0" anchor="t">
            <a:noAutofit/>
          </a:bodyPr>
          <a:lstStyle>
            <a:lvl1pPr algn="l">
              <a:lnSpc>
                <a:spcPts val="4915"/>
              </a:lnSpc>
              <a:defRPr sz="4700" b="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49999" y="1917913"/>
            <a:ext cx="8240400" cy="3994232"/>
          </a:xfrm>
        </p:spPr>
        <p:txBody>
          <a:bodyPr tIns="0">
            <a:noAutofit/>
          </a:bodyPr>
          <a:lstStyle>
            <a:lvl1pPr marL="0" marR="0" indent="0" algn="l" defTabSz="9171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marL="0" marR="0" lvl="0" indent="0" algn="l" defTabSz="9171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og indsæt tekst,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532-814C-4252-A070-A46D533B2569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  <p:cxnSp>
        <p:nvCxnSpPr>
          <p:cNvPr id="17" name="Lige forbindelse 8"/>
          <p:cNvCxnSpPr/>
          <p:nvPr userDrawn="1"/>
        </p:nvCxnSpPr>
        <p:spPr>
          <a:xfrm>
            <a:off x="450000" y="6099341"/>
            <a:ext cx="404141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9"/>
          <p:cNvCxnSpPr/>
          <p:nvPr userDrawn="1"/>
        </p:nvCxnSpPr>
        <p:spPr>
          <a:xfrm>
            <a:off x="4642398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0"/>
          <p:cNvCxnSpPr/>
          <p:nvPr userDrawn="1"/>
        </p:nvCxnSpPr>
        <p:spPr>
          <a:xfrm>
            <a:off x="6747563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48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9144425" cy="68584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14" tIns="45857" rIns="91714" bIns="45857"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49844" y="504000"/>
            <a:ext cx="8240400" cy="1307966"/>
          </a:xfrm>
        </p:spPr>
        <p:txBody>
          <a:bodyPr tIns="0" anchor="t">
            <a:noAutofit/>
          </a:bodyPr>
          <a:lstStyle>
            <a:lvl1pPr algn="l">
              <a:lnSpc>
                <a:spcPts val="4915"/>
              </a:lnSpc>
              <a:defRPr sz="4700" b="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49999" y="1917913"/>
            <a:ext cx="8240400" cy="3994232"/>
          </a:xfrm>
        </p:spPr>
        <p:txBody>
          <a:bodyPr tIns="0">
            <a:noAutofit/>
          </a:bodyPr>
          <a:lstStyle>
            <a:lvl1pPr marL="0" marR="0" indent="0" algn="l" defTabSz="9171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marL="0" marR="0" lvl="0" indent="0" algn="l" defTabSz="9171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og indsæt tekst,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5258-9654-45DF-A843-4A55A3A194A7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  <p:cxnSp>
        <p:nvCxnSpPr>
          <p:cNvPr id="17" name="Lige forbindelse 8"/>
          <p:cNvCxnSpPr/>
          <p:nvPr userDrawn="1"/>
        </p:nvCxnSpPr>
        <p:spPr>
          <a:xfrm>
            <a:off x="450000" y="6099341"/>
            <a:ext cx="404141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9"/>
          <p:cNvCxnSpPr/>
          <p:nvPr userDrawn="1"/>
        </p:nvCxnSpPr>
        <p:spPr>
          <a:xfrm>
            <a:off x="4642398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0"/>
          <p:cNvCxnSpPr/>
          <p:nvPr userDrawn="1"/>
        </p:nvCxnSpPr>
        <p:spPr>
          <a:xfrm>
            <a:off x="6747563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02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1216" y="504000"/>
            <a:ext cx="3847294" cy="2642693"/>
          </a:xfrm>
        </p:spPr>
        <p:txBody>
          <a:bodyPr tIns="0" anchor="t">
            <a:noAutofit/>
          </a:bodyPr>
          <a:lstStyle>
            <a:lvl1pPr algn="l">
              <a:lnSpc>
                <a:spcPts val="4915"/>
              </a:lnSpc>
              <a:defRPr sz="4700" b="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571999" y="503239"/>
            <a:ext cx="4119563" cy="5421312"/>
          </a:xfrm>
        </p:spPr>
        <p:txBody>
          <a:bodyPr tIns="0">
            <a:noAutofit/>
          </a:bodyPr>
          <a:lstStyle>
            <a:lvl1pPr marL="370998" indent="-370998">
              <a:buSzPct val="100000"/>
              <a:buFont typeface="Symbol" panose="05050102010706020507" pitchFamily="18" charset="2"/>
              <a:buChar char="¾"/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CC90-8D0C-45C4-9EC2-323845CD2939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261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4566752" y="0"/>
            <a:ext cx="4578835" cy="68595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14" tIns="45857" rIns="91714" bIns="45857"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49844" y="504000"/>
            <a:ext cx="3847294" cy="2532386"/>
          </a:xfrm>
        </p:spPr>
        <p:txBody>
          <a:bodyPr tIns="0" anchor="t">
            <a:noAutofit/>
          </a:bodyPr>
          <a:lstStyle>
            <a:lvl1pPr algn="l">
              <a:lnSpc>
                <a:spcPts val="4915"/>
              </a:lnSpc>
              <a:defRPr sz="4700" b="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450000" y="3130475"/>
            <a:ext cx="3848400" cy="27940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Char char="​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Pladsholder til indhold 3"/>
          <p:cNvSpPr>
            <a:spLocks noGrp="1"/>
          </p:cNvSpPr>
          <p:nvPr>
            <p:ph idx="1" hasCustomPrompt="1"/>
          </p:nvPr>
        </p:nvSpPr>
        <p:spPr>
          <a:xfrm>
            <a:off x="4860826" y="503239"/>
            <a:ext cx="3830736" cy="5421312"/>
          </a:xfrm>
        </p:spPr>
        <p:txBody>
          <a:bodyPr tIns="0">
            <a:noAutofit/>
          </a:bodyPr>
          <a:lstStyle>
            <a:lvl1pPr marL="0" indent="0">
              <a:buSzPct val="100000"/>
              <a:buFont typeface="Arial" panose="020B0604020202020204" pitchFamily="34" charset="0"/>
              <a:buChar char="​"/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da-DK" dirty="0"/>
              <a:t>Klik og indsæt tekst, tabel eller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FB84-C8AB-4CAC-89B6-0F7EE1518CED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  <p:cxnSp>
        <p:nvCxnSpPr>
          <p:cNvPr id="11" name="Lige forbindelse midt"/>
          <p:cNvCxnSpPr/>
          <p:nvPr userDrawn="1"/>
        </p:nvCxnSpPr>
        <p:spPr>
          <a:xfrm>
            <a:off x="4642398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højre"/>
          <p:cNvCxnSpPr/>
          <p:nvPr userDrawn="1"/>
        </p:nvCxnSpPr>
        <p:spPr>
          <a:xfrm>
            <a:off x="6747563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5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og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" y="503238"/>
            <a:ext cx="3848400" cy="2529316"/>
          </a:xfrm>
        </p:spPr>
        <p:txBody>
          <a:bodyPr tIns="0" anchor="t">
            <a:noAutofit/>
          </a:bodyPr>
          <a:lstStyle>
            <a:lvl1pPr algn="l">
              <a:lnSpc>
                <a:spcPts val="4915"/>
              </a:lnSpc>
              <a:defRPr sz="4700" b="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450000" y="3130551"/>
            <a:ext cx="3848400" cy="2793999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4566752" y="857"/>
            <a:ext cx="4578836" cy="6857874"/>
          </a:xfrm>
        </p:spPr>
        <p:txBody>
          <a:bodyPr tIns="540000" bIns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8F5C-63F8-4BEB-99C1-382294F08490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4" name="Pladsholder til billede streg bund h"/>
          <p:cNvSpPr>
            <a:spLocks noGrp="1"/>
          </p:cNvSpPr>
          <p:nvPr>
            <p:ph type="pic" sz="quarter" idx="15" hasCustomPrompt="1"/>
          </p:nvPr>
        </p:nvSpPr>
        <p:spPr>
          <a:xfrm>
            <a:off x="6717600" y="6099177"/>
            <a:ext cx="1976400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6" name="Pladsholder til billede streg bund v"/>
          <p:cNvSpPr>
            <a:spLocks noGrp="1"/>
          </p:cNvSpPr>
          <p:nvPr>
            <p:ph type="pic" sz="quarter" idx="16" hasCustomPrompt="1"/>
          </p:nvPr>
        </p:nvSpPr>
        <p:spPr>
          <a:xfrm>
            <a:off x="4659539" y="6099177"/>
            <a:ext cx="1874949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7" name="Pladsholder til billede streg top"/>
          <p:cNvSpPr>
            <a:spLocks noGrp="1"/>
          </p:cNvSpPr>
          <p:nvPr>
            <p:ph type="pic" sz="quarter" idx="17" hasCustomPrompt="1"/>
          </p:nvPr>
        </p:nvSpPr>
        <p:spPr>
          <a:xfrm>
            <a:off x="6819051" y="833945"/>
            <a:ext cx="1874949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grpSp>
        <p:nvGrpSpPr>
          <p:cNvPr id="12" name="Gruppe 24"/>
          <p:cNvGrpSpPr/>
          <p:nvPr userDrawn="1"/>
        </p:nvGrpSpPr>
        <p:grpSpPr>
          <a:xfrm>
            <a:off x="9144000" y="1610554"/>
            <a:ext cx="2032000" cy="3257302"/>
            <a:chOff x="9144000" y="2030668"/>
            <a:chExt cx="2032000" cy="3257302"/>
          </a:xfrm>
        </p:grpSpPr>
        <p:sp>
          <p:nvSpPr>
            <p:cNvPr id="13" name="TextBox 12"/>
            <p:cNvSpPr txBox="1">
              <a:spLocks noChangeArrowheads="1"/>
            </p:cNvSpPr>
            <p:nvPr userDrawn="1"/>
          </p:nvSpPr>
          <p:spPr bwMode="auto">
            <a:xfrm>
              <a:off x="9144000" y="2030668"/>
              <a:ext cx="2032000" cy="3257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 Klik på det lille billede-indsættelsesikon i midten</a:t>
              </a:r>
              <a:b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Klik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</a:t>
              </a: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Ønsker du at skalere billedet, så hold </a:t>
              </a: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endParaRPr lang="da-DK" sz="900" b="1" noProof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Tips</a:t>
              </a:r>
              <a:r>
                <a:rPr lang="da-DK" sz="900" b="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Hvis du sletter billedet, og indsætter et nyt, kan billedet lægge sig foran tekst og grafik, hvis dette sker, skal du vælge billedet, højreklik og vælg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Placer bagest</a:t>
              </a:r>
              <a:endParaRPr lang="da-DK" altLang="da-DK" sz="900" b="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15" name="Picture 14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200" y="3184246"/>
              <a:ext cx="335979" cy="266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17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200" y="3948246"/>
              <a:ext cx="334963" cy="34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977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349" y="503238"/>
            <a:ext cx="8240400" cy="851984"/>
          </a:xfrm>
        </p:spPr>
        <p:txBody>
          <a:bodyPr anchor="t">
            <a:normAutofit/>
          </a:bodyPr>
          <a:lstStyle>
            <a:lvl1pPr algn="l">
              <a:lnSpc>
                <a:spcPts val="2407"/>
              </a:lnSpc>
              <a:defRPr sz="2200"/>
            </a:lvl1pPr>
          </a:lstStyle>
          <a:p>
            <a:r>
              <a:rPr lang="da-DK" dirty="0"/>
              <a:t>Klik og indsæt titel</a:t>
            </a:r>
          </a:p>
        </p:txBody>
      </p:sp>
      <p:sp>
        <p:nvSpPr>
          <p:cNvPr id="15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450000" y="2011660"/>
            <a:ext cx="1944000" cy="3912889"/>
          </a:xfrm>
        </p:spPr>
        <p:txBody>
          <a:bodyPr numCol="1" spcCol="180540">
            <a:normAutofit/>
          </a:bodyPr>
          <a:lstStyle>
            <a:lvl1pPr marL="0" indent="0">
              <a:buFont typeface="Arial" panose="020B0604020202020204" pitchFamily="34" charset="0"/>
              <a:buChar char="​"/>
              <a:defRPr sz="1400"/>
            </a:lvl1pPr>
            <a:lvl2pPr marL="288000">
              <a:defRPr sz="1400"/>
            </a:lvl2pPr>
            <a:lvl3pPr marL="432000" indent="-216000">
              <a:defRPr sz="1400"/>
            </a:lvl3pPr>
            <a:lvl4pPr marL="648000" indent="-216000">
              <a:defRPr sz="1400"/>
            </a:lvl4pPr>
            <a:lvl5pPr marL="864000" indent="-216000">
              <a:defRPr sz="14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2" name="Lige forbindelse 2"/>
          <p:cNvCxnSpPr/>
          <p:nvPr userDrawn="1"/>
        </p:nvCxnSpPr>
        <p:spPr>
          <a:xfrm>
            <a:off x="452438" y="1801719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dsholder til tekst 3"/>
          <p:cNvSpPr>
            <a:spLocks noGrp="1"/>
          </p:cNvSpPr>
          <p:nvPr>
            <p:ph type="body" sz="quarter" idx="14" hasCustomPrompt="1"/>
          </p:nvPr>
        </p:nvSpPr>
        <p:spPr>
          <a:xfrm>
            <a:off x="2547418" y="2011660"/>
            <a:ext cx="1944000" cy="3912889"/>
          </a:xfrm>
        </p:spPr>
        <p:txBody>
          <a:bodyPr numCol="1" spcCol="180540">
            <a:normAutofit/>
          </a:bodyPr>
          <a:lstStyle>
            <a:lvl1pPr marL="0" indent="0">
              <a:buFont typeface="Arial" panose="020B0604020202020204" pitchFamily="34" charset="0"/>
              <a:buChar char="​"/>
              <a:defRPr sz="1400"/>
            </a:lvl1pPr>
            <a:lvl2pPr marL="288000">
              <a:defRPr sz="1400"/>
            </a:lvl2pPr>
            <a:lvl3pPr marL="432000" indent="-216000">
              <a:defRPr sz="1400"/>
            </a:lvl3pPr>
            <a:lvl4pPr marL="648000" indent="-216000">
              <a:defRPr sz="1400"/>
            </a:lvl4pPr>
            <a:lvl5pPr marL="864000" indent="-216000">
              <a:defRPr sz="14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3" name="Lige forbindelse 3"/>
          <p:cNvCxnSpPr/>
          <p:nvPr userDrawn="1"/>
        </p:nvCxnSpPr>
        <p:spPr>
          <a:xfrm>
            <a:off x="2547418" y="1801719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adsholder til tekst 4"/>
          <p:cNvSpPr>
            <a:spLocks noGrp="1"/>
          </p:cNvSpPr>
          <p:nvPr>
            <p:ph type="body" sz="quarter" idx="15" hasCustomPrompt="1"/>
          </p:nvPr>
        </p:nvSpPr>
        <p:spPr>
          <a:xfrm>
            <a:off x="4642398" y="2011660"/>
            <a:ext cx="1944000" cy="3912889"/>
          </a:xfrm>
        </p:spPr>
        <p:txBody>
          <a:bodyPr numCol="1" spcCol="180540">
            <a:normAutofit/>
          </a:bodyPr>
          <a:lstStyle>
            <a:lvl1pPr marL="0" indent="0">
              <a:buFont typeface="Arial" panose="020B0604020202020204" pitchFamily="34" charset="0"/>
              <a:buChar char="​"/>
              <a:defRPr sz="1400"/>
            </a:lvl1pPr>
            <a:lvl2pPr marL="288000">
              <a:defRPr sz="1400"/>
            </a:lvl2pPr>
            <a:lvl3pPr marL="432000" indent="-216000">
              <a:defRPr sz="1400"/>
            </a:lvl3pPr>
            <a:lvl4pPr marL="648000" indent="-216000">
              <a:defRPr sz="1400"/>
            </a:lvl4pPr>
            <a:lvl5pPr marL="864000" indent="-216000">
              <a:defRPr sz="14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0" name="Lige forbindelse 4"/>
          <p:cNvCxnSpPr/>
          <p:nvPr userDrawn="1"/>
        </p:nvCxnSpPr>
        <p:spPr>
          <a:xfrm>
            <a:off x="4642398" y="1801719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adsholder til tekst 5"/>
          <p:cNvSpPr>
            <a:spLocks noGrp="1"/>
          </p:cNvSpPr>
          <p:nvPr>
            <p:ph type="body" sz="quarter" idx="16" hasCustomPrompt="1"/>
          </p:nvPr>
        </p:nvSpPr>
        <p:spPr>
          <a:xfrm>
            <a:off x="6747563" y="2011660"/>
            <a:ext cx="1944000" cy="3912889"/>
          </a:xfrm>
        </p:spPr>
        <p:txBody>
          <a:bodyPr numCol="1" spcCol="180540">
            <a:normAutofit/>
          </a:bodyPr>
          <a:lstStyle>
            <a:lvl1pPr marL="0" indent="0">
              <a:buFont typeface="Arial" panose="020B0604020202020204" pitchFamily="34" charset="0"/>
              <a:buChar char="​"/>
              <a:defRPr sz="1400"/>
            </a:lvl1pPr>
            <a:lvl2pPr marL="288000">
              <a:defRPr sz="1400"/>
            </a:lvl2pPr>
            <a:lvl3pPr marL="432000" indent="-216000">
              <a:defRPr sz="1400"/>
            </a:lvl3pPr>
            <a:lvl4pPr marL="648000" indent="-216000">
              <a:defRPr sz="1400"/>
            </a:lvl4pPr>
            <a:lvl5pPr marL="864000" indent="-216000">
              <a:defRPr sz="1400"/>
            </a:lvl5pPr>
          </a:lstStyle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1" name="Lige forbindelse 5"/>
          <p:cNvCxnSpPr/>
          <p:nvPr userDrawn="1"/>
        </p:nvCxnSpPr>
        <p:spPr>
          <a:xfrm>
            <a:off x="6737379" y="1801719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147-4324-415D-A175-87585A2899EB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869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49329" y="503238"/>
            <a:ext cx="8240400" cy="91472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dirty="0"/>
              <a:t>Klik og indsæt titel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49330" y="1922462"/>
            <a:ext cx="8240400" cy="40020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Klik og 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747563" y="6248276"/>
            <a:ext cx="1143797" cy="36521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FA63B880-CA04-4CBE-84C8-4AB298E55C81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49999" y="6248276"/>
            <a:ext cx="4041419" cy="36521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marL="0" marR="0" indent="0" algn="l" defTabSz="9171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957169" y="6248276"/>
            <a:ext cx="734201" cy="36521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‹#›</a:t>
            </a:fld>
            <a:endParaRPr lang="da-DK" dirty="0"/>
          </a:p>
        </p:txBody>
      </p:sp>
      <p:cxnSp>
        <p:nvCxnSpPr>
          <p:cNvPr id="9" name="Lige forbindelse venstre"/>
          <p:cNvCxnSpPr/>
          <p:nvPr userDrawn="1"/>
        </p:nvCxnSpPr>
        <p:spPr>
          <a:xfrm>
            <a:off x="450000" y="6099341"/>
            <a:ext cx="404141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midt"/>
          <p:cNvCxnSpPr/>
          <p:nvPr userDrawn="1"/>
        </p:nvCxnSpPr>
        <p:spPr>
          <a:xfrm>
            <a:off x="4642398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højre"/>
          <p:cNvCxnSpPr/>
          <p:nvPr userDrawn="1"/>
        </p:nvCxnSpPr>
        <p:spPr>
          <a:xfrm>
            <a:off x="6747563" y="6099341"/>
            <a:ext cx="19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99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52" r:id="rId9"/>
    <p:sldLayoutId id="2147483666" r:id="rId10"/>
    <p:sldLayoutId id="2147483667" r:id="rId11"/>
    <p:sldLayoutId id="2147483668" r:id="rId12"/>
    <p:sldLayoutId id="2147483669" r:id="rId13"/>
  </p:sldLayoutIdLst>
  <p:hf hdr="0"/>
  <p:txStyles>
    <p:titleStyle>
      <a:lvl1pPr algn="l" defTabSz="91714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7142" rtl="0" eaLnBrk="1" latinLnBrk="0" hangingPunct="1">
        <a:spcBef>
          <a:spcPct val="20000"/>
        </a:spcBef>
        <a:buFont typeface="Arial" panose="020B0604020202020204" pitchFamily="34" charset="0"/>
        <a:buChar char="​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54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54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540000" indent="-180000" algn="l" defTabSz="9171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8570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7142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5712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4284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2854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1426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9996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68568" algn="l" defTabSz="91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36" userDrawn="1">
          <p15:clr>
            <a:srgbClr val="F26B43"/>
          </p15:clr>
        </p15:guide>
        <p15:guide id="2" pos="5417" userDrawn="1">
          <p15:clr>
            <a:srgbClr val="F26B43"/>
          </p15:clr>
        </p15:guide>
        <p15:guide id="3" orient="horz" pos="308" userDrawn="1">
          <p15:clr>
            <a:srgbClr val="F26B43"/>
          </p15:clr>
        </p15:guide>
        <p15:guide id="4" orient="horz" pos="1132" userDrawn="1">
          <p15:clr>
            <a:srgbClr val="F26B43"/>
          </p15:clr>
        </p15:guide>
        <p15:guide id="5" orient="horz" pos="1208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nspire-eu-valid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gate.ec.europa.eu/fpfis/wikis/display/InspireMIG/Action+2017.2+on+alternative+encodings+for+INSPIRE+data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NSPIRE-MIF/2017.2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ebgate.ec.europa.eu/fpfis/wikis/display/InspireMIG/Action+2017.4+on+validation+and+conformity+testing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Deltagelse i MIWP</a:t>
            </a:r>
            <a:endParaRPr lang="da-DK" dirty="0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AEB-DA8A-4A0E-B9EA-E0A99B8F0788}" type="datetime2">
              <a:rPr lang="da-DK" smtClean="0"/>
              <a:pPr/>
              <a:t>1. marts 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40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880-CA04-4CBE-84C8-4AB298E55C81}" type="datetime2">
              <a:rPr lang="da-DK" smtClean="0"/>
              <a:pPr/>
              <a:t>1. marts 2019</a:t>
            </a:fld>
            <a:endParaRPr lang="da-D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2661"/>
            <a:ext cx="9145588" cy="645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</a:t>
            </a:r>
            <a:r>
              <a:rPr lang="en-US" dirty="0" err="1" smtClean="0"/>
              <a:t>Programme</a:t>
            </a:r>
            <a:r>
              <a:rPr lang="en-US" dirty="0" smtClean="0"/>
              <a:t> 2016-2020: open actions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CA82-0F70-4548-A7C9-890A207DD85D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2</a:t>
            </a:fld>
            <a:endParaRPr lang="da-DK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217463"/>
              </p:ext>
            </p:extLst>
          </p:nvPr>
        </p:nvGraphicFramePr>
        <p:xfrm>
          <a:off x="450850" y="1917700"/>
          <a:ext cx="8240714" cy="35839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9616">
                  <a:extLst>
                    <a:ext uri="{9D8B030D-6E8A-4147-A177-3AD203B41FA5}">
                      <a16:colId xmlns:a16="http://schemas.microsoft.com/office/drawing/2014/main" val="3548474434"/>
                    </a:ext>
                  </a:extLst>
                </a:gridCol>
                <a:gridCol w="7071098">
                  <a:extLst>
                    <a:ext uri="{9D8B030D-6E8A-4147-A177-3AD203B41FA5}">
                      <a16:colId xmlns:a16="http://schemas.microsoft.com/office/drawing/2014/main" val="3082895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u="none" strike="noStrike" dirty="0">
                          <a:effectLst/>
                        </a:rPr>
                        <a:t>MIWP-ID</a:t>
                      </a:r>
                      <a:endParaRPr lang="da-D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u="none" strike="noStrike" dirty="0" err="1">
                          <a:effectLst/>
                        </a:rPr>
                        <a:t>Task</a:t>
                      </a:r>
                      <a:endParaRPr lang="da-D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0798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2016.4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Theme specific issues of data specifications &amp; exchange of implementation experiences in thematic domains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9653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2016.5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Priority list of data sets for </a:t>
                      </a:r>
                      <a:r>
                        <a:rPr lang="en-US" sz="2000" u="none" strike="noStrike" dirty="0" err="1">
                          <a:effectLst/>
                        </a:rPr>
                        <a:t>eReporting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60749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2017.1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Drafting of "Master Guidelines" for the INSPIRE Directive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10977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 dirty="0">
                          <a:effectLst/>
                        </a:rPr>
                        <a:t>2017.2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 dirty="0">
                          <a:effectLst/>
                        </a:rPr>
                        <a:t>Alternative </a:t>
                      </a:r>
                      <a:r>
                        <a:rPr lang="da-DK" sz="2000" u="none" strike="noStrike" dirty="0" err="1">
                          <a:effectLst/>
                        </a:rPr>
                        <a:t>encodings</a:t>
                      </a:r>
                      <a:r>
                        <a:rPr lang="da-DK" sz="2000" u="none" strike="noStrike" dirty="0">
                          <a:effectLst/>
                        </a:rPr>
                        <a:t> for INSPIRE data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0641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2017.3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Improved client support for INSPIRE data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74510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2017.4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Validation and conformity testing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5020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2018.1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Streamlining the monitoring and reporting for 2019 (phase 2)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4005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2019.2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Improving accessibility of data sets through network services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4568220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21738" y="3620022"/>
            <a:ext cx="5735232" cy="40294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 smtClean="0"/>
          </a:p>
        </p:txBody>
      </p:sp>
    </p:spTree>
    <p:extLst>
      <p:ext uri="{BB962C8B-B14F-4D97-AF65-F5344CB8AC3E}">
        <p14:creationId xmlns:p14="http://schemas.microsoft.com/office/powerpoint/2010/main" val="238801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7" name="TextBox 6"/>
          <p:cNvSpPr txBox="1"/>
          <p:nvPr/>
        </p:nvSpPr>
        <p:spPr>
          <a:xfrm>
            <a:off x="2112561" y="2980214"/>
            <a:ext cx="475771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2400" dirty="0" smtClean="0"/>
              <a:t>INSPIRE data models </a:t>
            </a:r>
            <a:r>
              <a:rPr lang="da-DK" sz="2400" dirty="0" err="1" smtClean="0"/>
              <a:t>are</a:t>
            </a:r>
            <a:r>
              <a:rPr lang="da-DK" sz="2400" dirty="0" smtClean="0"/>
              <a:t> </a:t>
            </a:r>
            <a:r>
              <a:rPr lang="da-DK" sz="2400" dirty="0" err="1" smtClean="0"/>
              <a:t>complex</a:t>
            </a:r>
            <a:endParaRPr lang="da-DK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58891" y="1773610"/>
            <a:ext cx="247753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err="1" smtClean="0"/>
              <a:t>voidable</a:t>
            </a:r>
            <a:r>
              <a:rPr lang="da-DK" dirty="0" smtClean="0"/>
              <a:t> &amp; </a:t>
            </a:r>
            <a:r>
              <a:rPr lang="da-DK" dirty="0" err="1" smtClean="0"/>
              <a:t>nilReason</a:t>
            </a:r>
            <a:endParaRPr lang="da-DK" dirty="0" smtClean="0"/>
          </a:p>
        </p:txBody>
      </p:sp>
      <p:sp>
        <p:nvSpPr>
          <p:cNvPr id="9" name="Freeform 8"/>
          <p:cNvSpPr/>
          <p:nvPr/>
        </p:nvSpPr>
        <p:spPr>
          <a:xfrm>
            <a:off x="1576251" y="1541417"/>
            <a:ext cx="2394858" cy="1227909"/>
          </a:xfrm>
          <a:custGeom>
            <a:avLst/>
            <a:gdLst>
              <a:gd name="connsiteX0" fmla="*/ 2394858 w 2394858"/>
              <a:gd name="connsiteY0" fmla="*/ 1227909 h 1227909"/>
              <a:gd name="connsiteX1" fmla="*/ 644435 w 2394858"/>
              <a:gd name="connsiteY1" fmla="*/ 722812 h 1227909"/>
              <a:gd name="connsiteX2" fmla="*/ 0 w 2394858"/>
              <a:gd name="connsiteY2" fmla="*/ 0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4858" h="1227909">
                <a:moveTo>
                  <a:pt x="2394858" y="1227909"/>
                </a:moveTo>
                <a:cubicBezTo>
                  <a:pt x="1719218" y="1077686"/>
                  <a:pt x="1043578" y="927463"/>
                  <a:pt x="644435" y="722812"/>
                </a:cubicBezTo>
                <a:cubicBezTo>
                  <a:pt x="245292" y="518161"/>
                  <a:pt x="98697" y="121920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extBox 9"/>
          <p:cNvSpPr txBox="1"/>
          <p:nvPr/>
        </p:nvSpPr>
        <p:spPr>
          <a:xfrm>
            <a:off x="468338" y="1053530"/>
            <a:ext cx="208823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err="1" smtClean="0"/>
              <a:t>GeographicalName</a:t>
            </a:r>
            <a:endParaRPr lang="da-DK" dirty="0" smtClean="0"/>
          </a:p>
        </p:txBody>
      </p:sp>
      <p:sp>
        <p:nvSpPr>
          <p:cNvPr id="11" name="Freeform 10"/>
          <p:cNvSpPr/>
          <p:nvPr/>
        </p:nvSpPr>
        <p:spPr>
          <a:xfrm>
            <a:off x="4606834" y="2116183"/>
            <a:ext cx="1001486" cy="618308"/>
          </a:xfrm>
          <a:custGeom>
            <a:avLst/>
            <a:gdLst>
              <a:gd name="connsiteX0" fmla="*/ 0 w 1001486"/>
              <a:gd name="connsiteY0" fmla="*/ 618308 h 618308"/>
              <a:gd name="connsiteX1" fmla="*/ 731520 w 1001486"/>
              <a:gd name="connsiteY1" fmla="*/ 330926 h 618308"/>
              <a:gd name="connsiteX2" fmla="*/ 1001486 w 1001486"/>
              <a:gd name="connsiteY2" fmla="*/ 0 h 61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6" h="618308">
                <a:moveTo>
                  <a:pt x="0" y="618308"/>
                </a:moveTo>
                <a:cubicBezTo>
                  <a:pt x="282303" y="526142"/>
                  <a:pt x="564606" y="433977"/>
                  <a:pt x="731520" y="330926"/>
                </a:cubicBezTo>
                <a:cubicBezTo>
                  <a:pt x="898434" y="227875"/>
                  <a:pt x="949960" y="113937"/>
                  <a:pt x="1001486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xtBox 11"/>
          <p:cNvSpPr txBox="1"/>
          <p:nvPr/>
        </p:nvSpPr>
        <p:spPr>
          <a:xfrm>
            <a:off x="484737" y="4499900"/>
            <a:ext cx="196255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err="1" smtClean="0"/>
              <a:t>nested</a:t>
            </a:r>
            <a:r>
              <a:rPr lang="da-DK" dirty="0" smtClean="0"/>
              <a:t> </a:t>
            </a:r>
            <a:r>
              <a:rPr lang="da-DK" dirty="0" err="1" smtClean="0"/>
              <a:t>structures</a:t>
            </a:r>
            <a:endParaRPr lang="da-DK" dirty="0" smtClean="0"/>
          </a:p>
        </p:txBody>
      </p:sp>
      <p:sp>
        <p:nvSpPr>
          <p:cNvPr id="13" name="Freeform 12"/>
          <p:cNvSpPr/>
          <p:nvPr/>
        </p:nvSpPr>
        <p:spPr>
          <a:xfrm>
            <a:off x="1497874" y="3413515"/>
            <a:ext cx="2577737" cy="1010439"/>
          </a:xfrm>
          <a:custGeom>
            <a:avLst/>
            <a:gdLst>
              <a:gd name="connsiteX0" fmla="*/ 0 w 2577737"/>
              <a:gd name="connsiteY0" fmla="*/ 1010439 h 1010439"/>
              <a:gd name="connsiteX1" fmla="*/ 714103 w 2577737"/>
              <a:gd name="connsiteY1" fmla="*/ 374714 h 1010439"/>
              <a:gd name="connsiteX2" fmla="*/ 1236617 w 2577737"/>
              <a:gd name="connsiteY2" fmla="*/ 252794 h 1010439"/>
              <a:gd name="connsiteX3" fmla="*/ 2246812 w 2577737"/>
              <a:gd name="connsiteY3" fmla="*/ 296336 h 1010439"/>
              <a:gd name="connsiteX4" fmla="*/ 2577737 w 2577737"/>
              <a:gd name="connsiteY4" fmla="*/ 8954 h 101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7737" h="1010439">
                <a:moveTo>
                  <a:pt x="0" y="1010439"/>
                </a:moveTo>
                <a:cubicBezTo>
                  <a:pt x="254000" y="755713"/>
                  <a:pt x="508000" y="500988"/>
                  <a:pt x="714103" y="374714"/>
                </a:cubicBezTo>
                <a:cubicBezTo>
                  <a:pt x="920206" y="248440"/>
                  <a:pt x="981166" y="265857"/>
                  <a:pt x="1236617" y="252794"/>
                </a:cubicBezTo>
                <a:cubicBezTo>
                  <a:pt x="1492068" y="239731"/>
                  <a:pt x="2023292" y="336976"/>
                  <a:pt x="2246812" y="296336"/>
                </a:cubicBezTo>
                <a:cubicBezTo>
                  <a:pt x="2470332" y="255696"/>
                  <a:pt x="2428240" y="-56360"/>
                  <a:pt x="2577737" y="8954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TextBox 13"/>
          <p:cNvSpPr txBox="1"/>
          <p:nvPr/>
        </p:nvSpPr>
        <p:spPr>
          <a:xfrm>
            <a:off x="4606834" y="4423582"/>
            <a:ext cx="132355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err="1" smtClean="0"/>
              <a:t>multiplicitet</a:t>
            </a:r>
            <a:endParaRPr lang="da-DK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924086" y="4949339"/>
            <a:ext cx="132355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smtClean="0"/>
              <a:t>…</a:t>
            </a:r>
            <a:endParaRPr lang="da-DK" dirty="0" smtClean="0"/>
          </a:p>
        </p:txBody>
      </p:sp>
      <p:sp>
        <p:nvSpPr>
          <p:cNvPr id="2" name="Freeform 1"/>
          <p:cNvSpPr/>
          <p:nvPr/>
        </p:nvSpPr>
        <p:spPr>
          <a:xfrm>
            <a:off x="4563416" y="3416531"/>
            <a:ext cx="731791" cy="955964"/>
          </a:xfrm>
          <a:custGeom>
            <a:avLst/>
            <a:gdLst>
              <a:gd name="connsiteX0" fmla="*/ 731791 w 731791"/>
              <a:gd name="connsiteY0" fmla="*/ 955964 h 955964"/>
              <a:gd name="connsiteX1" fmla="*/ 271 w 731791"/>
              <a:gd name="connsiteY1" fmla="*/ 473825 h 955964"/>
              <a:gd name="connsiteX2" fmla="*/ 640351 w 731791"/>
              <a:gd name="connsiteY2" fmla="*/ 0 h 95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1791" h="955964">
                <a:moveTo>
                  <a:pt x="731791" y="955964"/>
                </a:moveTo>
                <a:cubicBezTo>
                  <a:pt x="373651" y="794558"/>
                  <a:pt x="15511" y="633152"/>
                  <a:pt x="271" y="473825"/>
                </a:cubicBezTo>
                <a:cubicBezTo>
                  <a:pt x="-14969" y="314498"/>
                  <a:pt x="615413" y="95596"/>
                  <a:pt x="640351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Freeform 15"/>
          <p:cNvSpPr/>
          <p:nvPr/>
        </p:nvSpPr>
        <p:spPr>
          <a:xfrm>
            <a:off x="7040880" y="3225338"/>
            <a:ext cx="1120723" cy="1828800"/>
          </a:xfrm>
          <a:custGeom>
            <a:avLst/>
            <a:gdLst>
              <a:gd name="connsiteX0" fmla="*/ 357447 w 1120723"/>
              <a:gd name="connsiteY0" fmla="*/ 1828800 h 1828800"/>
              <a:gd name="connsiteX1" fmla="*/ 1039091 w 1120723"/>
              <a:gd name="connsiteY1" fmla="*/ 1346662 h 1828800"/>
              <a:gd name="connsiteX2" fmla="*/ 1097280 w 1120723"/>
              <a:gd name="connsiteY2" fmla="*/ 864524 h 1828800"/>
              <a:gd name="connsiteX3" fmla="*/ 939338 w 1120723"/>
              <a:gd name="connsiteY3" fmla="*/ 340822 h 1828800"/>
              <a:gd name="connsiteX4" fmla="*/ 723207 w 1120723"/>
              <a:gd name="connsiteY4" fmla="*/ 91440 h 1828800"/>
              <a:gd name="connsiteX5" fmla="*/ 282633 w 1120723"/>
              <a:gd name="connsiteY5" fmla="*/ 16626 h 1828800"/>
              <a:gd name="connsiteX6" fmla="*/ 0 w 1120723"/>
              <a:gd name="connsiteY6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723" h="1828800">
                <a:moveTo>
                  <a:pt x="357447" y="1828800"/>
                </a:moveTo>
                <a:cubicBezTo>
                  <a:pt x="636616" y="1668087"/>
                  <a:pt x="915786" y="1507375"/>
                  <a:pt x="1039091" y="1346662"/>
                </a:cubicBezTo>
                <a:cubicBezTo>
                  <a:pt x="1162396" y="1185949"/>
                  <a:pt x="1113906" y="1032164"/>
                  <a:pt x="1097280" y="864524"/>
                </a:cubicBezTo>
                <a:cubicBezTo>
                  <a:pt x="1080654" y="696884"/>
                  <a:pt x="1001683" y="469669"/>
                  <a:pt x="939338" y="340822"/>
                </a:cubicBezTo>
                <a:cubicBezTo>
                  <a:pt x="876993" y="211975"/>
                  <a:pt x="832658" y="145473"/>
                  <a:pt x="723207" y="91440"/>
                </a:cubicBezTo>
                <a:cubicBezTo>
                  <a:pt x="613756" y="37407"/>
                  <a:pt x="403168" y="31866"/>
                  <a:pt x="282633" y="16626"/>
                </a:cubicBezTo>
                <a:cubicBezTo>
                  <a:pt x="162098" y="1386"/>
                  <a:pt x="0" y="0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TextBox 16"/>
          <p:cNvSpPr txBox="1"/>
          <p:nvPr/>
        </p:nvSpPr>
        <p:spPr>
          <a:xfrm>
            <a:off x="3369005" y="5566873"/>
            <a:ext cx="132355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smtClean="0"/>
              <a:t>GML</a:t>
            </a:r>
            <a:endParaRPr lang="da-DK" dirty="0" smtClean="0"/>
          </a:p>
        </p:txBody>
      </p:sp>
      <p:sp>
        <p:nvSpPr>
          <p:cNvPr id="18" name="Freeform 17"/>
          <p:cNvSpPr/>
          <p:nvPr/>
        </p:nvSpPr>
        <p:spPr>
          <a:xfrm>
            <a:off x="3219655" y="3503054"/>
            <a:ext cx="1300830" cy="1906073"/>
          </a:xfrm>
          <a:custGeom>
            <a:avLst/>
            <a:gdLst>
              <a:gd name="connsiteX0" fmla="*/ 425066 w 1300830"/>
              <a:gd name="connsiteY0" fmla="*/ 1906073 h 1906073"/>
              <a:gd name="connsiteX1" fmla="*/ 63 w 1300830"/>
              <a:gd name="connsiteY1" fmla="*/ 1287887 h 1906073"/>
              <a:gd name="connsiteX2" fmla="*/ 450824 w 1300830"/>
              <a:gd name="connsiteY2" fmla="*/ 837126 h 1906073"/>
              <a:gd name="connsiteX3" fmla="*/ 953100 w 1300830"/>
              <a:gd name="connsiteY3" fmla="*/ 759853 h 1906073"/>
              <a:gd name="connsiteX4" fmla="*/ 1094768 w 1300830"/>
              <a:gd name="connsiteY4" fmla="*/ 347729 h 1906073"/>
              <a:gd name="connsiteX5" fmla="*/ 1081889 w 1300830"/>
              <a:gd name="connsiteY5" fmla="*/ 103031 h 1906073"/>
              <a:gd name="connsiteX6" fmla="*/ 1300830 w 1300830"/>
              <a:gd name="connsiteY6" fmla="*/ 0 h 190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0830" h="1906073">
                <a:moveTo>
                  <a:pt x="425066" y="1906073"/>
                </a:moveTo>
                <a:cubicBezTo>
                  <a:pt x="210418" y="1686059"/>
                  <a:pt x="-4230" y="1466045"/>
                  <a:pt x="63" y="1287887"/>
                </a:cubicBezTo>
                <a:cubicBezTo>
                  <a:pt x="4356" y="1109729"/>
                  <a:pt x="291985" y="925132"/>
                  <a:pt x="450824" y="837126"/>
                </a:cubicBezTo>
                <a:cubicBezTo>
                  <a:pt x="609663" y="749120"/>
                  <a:pt x="845776" y="841419"/>
                  <a:pt x="953100" y="759853"/>
                </a:cubicBezTo>
                <a:cubicBezTo>
                  <a:pt x="1060424" y="678287"/>
                  <a:pt x="1073303" y="457199"/>
                  <a:pt x="1094768" y="347729"/>
                </a:cubicBezTo>
                <a:cubicBezTo>
                  <a:pt x="1116233" y="238259"/>
                  <a:pt x="1047545" y="160986"/>
                  <a:pt x="1081889" y="103031"/>
                </a:cubicBezTo>
                <a:cubicBezTo>
                  <a:pt x="1116233" y="45076"/>
                  <a:pt x="1208531" y="22538"/>
                  <a:pt x="1300830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116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E0A5-0F0D-4744-B925-BFA1EBE9DD84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4</a:t>
            </a:fld>
            <a:endParaRPr lang="da-DK" dirty="0"/>
          </a:p>
        </p:txBody>
      </p:sp>
      <p:grpSp>
        <p:nvGrpSpPr>
          <p:cNvPr id="5" name="Group 4"/>
          <p:cNvGrpSpPr/>
          <p:nvPr/>
        </p:nvGrpSpPr>
        <p:grpSpPr>
          <a:xfrm>
            <a:off x="6408792" y="4109596"/>
            <a:ext cx="2345188" cy="1480438"/>
            <a:chOff x="6868991" y="5036376"/>
            <a:chExt cx="2091466" cy="1480437"/>
          </a:xfrm>
        </p:grpSpPr>
        <p:sp>
          <p:nvSpPr>
            <p:cNvPr id="6" name="Rounded Rectangle 5"/>
            <p:cNvSpPr/>
            <p:nvPr/>
          </p:nvSpPr>
          <p:spPr>
            <a:xfrm>
              <a:off x="6868991" y="5036376"/>
              <a:ext cx="2091466" cy="148043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9234" y="5053826"/>
              <a:ext cx="1010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chemeClr val="accent2"/>
                  </a:solidFill>
                </a:rPr>
                <a:t>system B</a:t>
              </a:r>
              <a:endParaRPr lang="da-DK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68991" y="5629889"/>
              <a:ext cx="2091465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/>
                <a:t>Gør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noget</a:t>
              </a:r>
              <a:r>
                <a:rPr lang="en-US" sz="1200" dirty="0" smtClean="0"/>
                <a:t> med data.</a:t>
              </a:r>
            </a:p>
            <a:p>
              <a:pPr algn="ctr"/>
              <a:r>
                <a:rPr lang="en-US" sz="1200" dirty="0" err="1" smtClean="0"/>
                <a:t>Kan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forstå</a:t>
              </a:r>
              <a:r>
                <a:rPr lang="en-US" sz="1200" dirty="0" smtClean="0"/>
                <a:t> (</a:t>
              </a:r>
              <a:r>
                <a:rPr lang="da-DK" sz="1200" dirty="0" smtClean="0"/>
                <a:t>≈ </a:t>
              </a:r>
              <a:r>
                <a:rPr lang="en-US" sz="1200" dirty="0" smtClean="0"/>
                <a:t>“decode”) data der </a:t>
              </a:r>
              <a:r>
                <a:rPr lang="en-US" sz="1200" dirty="0" err="1" smtClean="0"/>
                <a:t>følger</a:t>
              </a:r>
              <a:r>
                <a:rPr lang="en-US" sz="1200" dirty="0" smtClean="0"/>
                <a:t> den </a:t>
              </a:r>
              <a:r>
                <a:rPr lang="en-US" sz="1200" dirty="0" err="1" smtClean="0"/>
                <a:t>fælles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datamodel</a:t>
              </a:r>
              <a:r>
                <a:rPr lang="en-US" sz="1200" dirty="0" smtClean="0"/>
                <a:t>.</a:t>
              </a:r>
              <a:endParaRPr lang="da-DK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00524" y="5341858"/>
              <a:ext cx="18199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bg1">
                      <a:lumMod val="50000"/>
                    </a:schemeClr>
                  </a:solidFill>
                </a:rPr>
                <a:t>[softwaresystem</a:t>
              </a:r>
              <a:r>
                <a:rPr lang="da-DK" sz="1000" dirty="0">
                  <a:solidFill>
                    <a:schemeClr val="bg1">
                      <a:lumMod val="50000"/>
                    </a:schemeClr>
                  </a:solidFill>
                </a:rPr>
                <a:t>]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04136" y="4109596"/>
            <a:ext cx="2345188" cy="1480438"/>
            <a:chOff x="6868991" y="5036376"/>
            <a:chExt cx="2091466" cy="1480437"/>
          </a:xfrm>
        </p:grpSpPr>
        <p:sp>
          <p:nvSpPr>
            <p:cNvPr id="12" name="Rounded Rectangle 11"/>
            <p:cNvSpPr/>
            <p:nvPr/>
          </p:nvSpPr>
          <p:spPr>
            <a:xfrm>
              <a:off x="6868991" y="5036376"/>
              <a:ext cx="2091466" cy="148043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14925" y="5053826"/>
              <a:ext cx="999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chemeClr val="accent2"/>
                  </a:solidFill>
                </a:rPr>
                <a:t>system A</a:t>
              </a:r>
              <a:endParaRPr lang="da-DK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68991" y="5629889"/>
              <a:ext cx="2091465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/>
                <a:t>Forvalter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og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lagrer</a:t>
              </a:r>
              <a:r>
                <a:rPr lang="en-US" sz="1200" dirty="0" smtClean="0"/>
                <a:t> data.</a:t>
              </a:r>
            </a:p>
            <a:p>
              <a:pPr algn="ctr"/>
              <a:r>
                <a:rPr lang="en-US" sz="1200" dirty="0" err="1" smtClean="0"/>
                <a:t>Kan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skrive</a:t>
              </a:r>
              <a:r>
                <a:rPr lang="en-US" sz="1200" dirty="0" smtClean="0"/>
                <a:t> data </a:t>
              </a:r>
              <a:r>
                <a:rPr lang="en-US" sz="1200" dirty="0" err="1" smtClean="0"/>
                <a:t>ned</a:t>
              </a:r>
              <a:r>
                <a:rPr lang="en-US" sz="1200" dirty="0"/>
                <a:t> (</a:t>
              </a:r>
              <a:r>
                <a:rPr lang="da-DK" sz="1200" dirty="0"/>
                <a:t>≈ </a:t>
              </a:r>
              <a:r>
                <a:rPr lang="en-US" sz="1200" dirty="0"/>
                <a:t>“encode”) </a:t>
              </a:r>
              <a:r>
                <a:rPr lang="en-US" sz="1200" dirty="0" err="1" smtClean="0"/>
                <a:t>så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det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følger</a:t>
              </a:r>
              <a:r>
                <a:rPr lang="en-US" sz="1200" dirty="0" smtClean="0"/>
                <a:t> den </a:t>
              </a:r>
              <a:r>
                <a:rPr lang="en-US" sz="1200" dirty="0" err="1" smtClean="0"/>
                <a:t>fælles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datamodel</a:t>
              </a:r>
              <a:r>
                <a:rPr lang="en-US" sz="1200" dirty="0" smtClean="0"/>
                <a:t>.</a:t>
              </a:r>
              <a:endParaRPr lang="da-DK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00524" y="5341858"/>
              <a:ext cx="18199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bg1">
                      <a:lumMod val="50000"/>
                    </a:schemeClr>
                  </a:solidFill>
                </a:rPr>
                <a:t>[softwaresystem</a:t>
              </a:r>
              <a:r>
                <a:rPr lang="da-DK" sz="1000" dirty="0">
                  <a:solidFill>
                    <a:schemeClr val="bg1">
                      <a:lumMod val="50000"/>
                    </a:schemeClr>
                  </a:solidFill>
                </a:rPr>
                <a:t>]</a:t>
              </a:r>
            </a:p>
          </p:txBody>
        </p:sp>
      </p:grpSp>
      <p:cxnSp>
        <p:nvCxnSpPr>
          <p:cNvPr id="16" name="Straight Arrow Connector 15"/>
          <p:cNvCxnSpPr>
            <a:endCxn id="6" idx="1"/>
          </p:cNvCxnSpPr>
          <p:nvPr/>
        </p:nvCxnSpPr>
        <p:spPr>
          <a:xfrm flipV="1">
            <a:off x="2849323" y="4849815"/>
            <a:ext cx="3559469" cy="7193"/>
          </a:xfrm>
          <a:prstGeom prst="straightConnector1">
            <a:avLst/>
          </a:prstGeom>
          <a:ln w="190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89621" y="4325808"/>
            <a:ext cx="1539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/>
              <a:t>dataoverførsel</a:t>
            </a:r>
          </a:p>
          <a:p>
            <a:pPr algn="ctr"/>
            <a:r>
              <a:rPr lang="da-DK" sz="1200" dirty="0" smtClean="0"/>
              <a:t>”bits &amp; bytes”</a:t>
            </a:r>
          </a:p>
          <a:p>
            <a:pPr algn="ctr"/>
            <a:endParaRPr lang="da-DK" sz="1200" dirty="0"/>
          </a:p>
          <a:p>
            <a:pPr algn="ctr"/>
            <a:r>
              <a:rPr lang="da-DK" sz="1200" dirty="0" smtClean="0"/>
              <a:t>struktur: format</a:t>
            </a:r>
          </a:p>
          <a:p>
            <a:pPr algn="ctr"/>
            <a:r>
              <a:rPr lang="da-DK" sz="1200" dirty="0" smtClean="0"/>
              <a:t>indhold: datamodel</a:t>
            </a:r>
            <a:endParaRPr lang="da-DK" sz="12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3924722" y="261442"/>
            <a:ext cx="1269261" cy="1460110"/>
            <a:chOff x="3868723" y="477466"/>
            <a:chExt cx="1269261" cy="1460110"/>
          </a:xfrm>
        </p:grpSpPr>
        <p:grpSp>
          <p:nvGrpSpPr>
            <p:cNvPr id="23" name="Group 22"/>
            <p:cNvGrpSpPr/>
            <p:nvPr/>
          </p:nvGrpSpPr>
          <p:grpSpPr>
            <a:xfrm>
              <a:off x="3868723" y="477466"/>
              <a:ext cx="504056" cy="360040"/>
              <a:chOff x="3132634" y="621482"/>
              <a:chExt cx="504056" cy="36004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132634" y="621482"/>
                <a:ext cx="504056" cy="3600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da-DK" dirty="0" err="1" smtClean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3132634" y="693490"/>
                <a:ext cx="504056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868723" y="1046336"/>
              <a:ext cx="504056" cy="360040"/>
              <a:chOff x="3132634" y="621482"/>
              <a:chExt cx="504056" cy="36004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132634" y="621482"/>
                <a:ext cx="504056" cy="3600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da-DK" dirty="0" err="1" smtClean="0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3132634" y="693490"/>
                <a:ext cx="504056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4633928" y="748817"/>
              <a:ext cx="504056" cy="360040"/>
              <a:chOff x="3132634" y="621482"/>
              <a:chExt cx="504056" cy="36004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3132634" y="621482"/>
                <a:ext cx="504056" cy="3600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da-DK" dirty="0" err="1" smtClean="0"/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3132634" y="693490"/>
                <a:ext cx="504056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Arrow Connector 30"/>
            <p:cNvCxnSpPr>
              <a:stCxn id="20" idx="3"/>
              <a:endCxn id="28" idx="1"/>
            </p:cNvCxnSpPr>
            <p:nvPr/>
          </p:nvCxnSpPr>
          <p:spPr>
            <a:xfrm>
              <a:off x="4372779" y="657486"/>
              <a:ext cx="261149" cy="271351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5" idx="3"/>
              <a:endCxn id="28" idx="1"/>
            </p:cNvCxnSpPr>
            <p:nvPr/>
          </p:nvCxnSpPr>
          <p:spPr>
            <a:xfrm flipV="1">
              <a:off x="4372779" y="928837"/>
              <a:ext cx="261149" cy="29751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5" idx="0"/>
              <a:endCxn id="20" idx="2"/>
            </p:cNvCxnSpPr>
            <p:nvPr/>
          </p:nvCxnSpPr>
          <p:spPr>
            <a:xfrm flipV="1">
              <a:off x="4120751" y="837506"/>
              <a:ext cx="0" cy="20883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941360" y="1568244"/>
              <a:ext cx="110011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200" dirty="0" smtClean="0"/>
                <a:t>fælles datamodel</a:t>
              </a:r>
              <a:endParaRPr lang="da-DK" sz="1200" dirty="0" smtClean="0"/>
            </a:p>
          </p:txBody>
        </p:sp>
      </p:grpSp>
      <p:cxnSp>
        <p:nvCxnSpPr>
          <p:cNvPr id="44" name="Straight Arrow Connector 43"/>
          <p:cNvCxnSpPr>
            <a:endCxn id="19" idx="0"/>
          </p:cNvCxnSpPr>
          <p:nvPr/>
        </p:nvCxnSpPr>
        <p:spPr>
          <a:xfrm>
            <a:off x="4547416" y="1944432"/>
            <a:ext cx="11721" cy="2381376"/>
          </a:xfrm>
          <a:prstGeom prst="straightConnector1">
            <a:avLst/>
          </a:prstGeom>
          <a:ln w="19050">
            <a:solidFill>
              <a:schemeClr val="accent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166070" y="1425238"/>
            <a:ext cx="297819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dirty="0" smtClean="0">
                <a:solidFill>
                  <a:schemeClr val="accent6"/>
                </a:solidFill>
              </a:rPr>
              <a:t>INSPIRE </a:t>
            </a:r>
            <a:r>
              <a:rPr lang="da-DK" sz="1400" dirty="0" err="1" smtClean="0">
                <a:solidFill>
                  <a:schemeClr val="accent6"/>
                </a:solidFill>
              </a:rPr>
              <a:t>Generic</a:t>
            </a:r>
            <a:r>
              <a:rPr lang="da-DK" sz="1400" dirty="0" smtClean="0">
                <a:solidFill>
                  <a:schemeClr val="accent6"/>
                </a:solidFill>
              </a:rPr>
              <a:t> </a:t>
            </a:r>
            <a:r>
              <a:rPr lang="da-DK" sz="1400" dirty="0" err="1" smtClean="0">
                <a:solidFill>
                  <a:schemeClr val="accent6"/>
                </a:solidFill>
              </a:rPr>
              <a:t>Conceptual</a:t>
            </a:r>
            <a:r>
              <a:rPr lang="da-DK" sz="1400" dirty="0" smtClean="0">
                <a:solidFill>
                  <a:schemeClr val="accent6"/>
                </a:solidFill>
              </a:rPr>
              <a:t> Model</a:t>
            </a:r>
            <a:endParaRPr lang="da-DK" sz="1400" dirty="0" smtClean="0">
              <a:solidFill>
                <a:schemeClr val="accent6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7783" y="4991227"/>
            <a:ext cx="530939" cy="2160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dirty="0" smtClean="0">
                <a:solidFill>
                  <a:schemeClr val="accent6"/>
                </a:solidFill>
              </a:rPr>
              <a:t>GML</a:t>
            </a:r>
            <a:endParaRPr lang="da-DK" sz="1400" dirty="0" smtClean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1061" y="1045109"/>
            <a:ext cx="25922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smtClean="0"/>
              <a:t>2: Modeltransformation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6722" y="725618"/>
            <a:ext cx="25922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smtClean="0"/>
              <a:t>1: Begrebsafklaring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7228" y="1363628"/>
            <a:ext cx="259228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smtClean="0"/>
              <a:t>3: Alternative </a:t>
            </a:r>
            <a:r>
              <a:rPr lang="da-DK" dirty="0" err="1" smtClean="0"/>
              <a:t>encodings</a:t>
            </a:r>
            <a:endParaRPr lang="da-DK" dirty="0" smtClean="0"/>
          </a:p>
          <a:p>
            <a:r>
              <a:rPr lang="da-DK" dirty="0"/>
              <a:t> </a:t>
            </a:r>
            <a:r>
              <a:rPr lang="da-DK" dirty="0" smtClean="0"/>
              <a:t>   </a:t>
            </a:r>
            <a:r>
              <a:rPr lang="da-DK" dirty="0" smtClean="0"/>
              <a:t>&amp; </a:t>
            </a:r>
            <a:r>
              <a:rPr lang="da-DK" dirty="0" err="1" smtClean="0"/>
              <a:t>a</a:t>
            </a:r>
            <a:r>
              <a:rPr lang="da-DK" dirty="0" err="1" smtClean="0"/>
              <a:t>dditional</a:t>
            </a:r>
            <a:r>
              <a:rPr lang="da-DK" dirty="0" smtClean="0"/>
              <a:t> </a:t>
            </a:r>
            <a:r>
              <a:rPr lang="da-DK" dirty="0" err="1" smtClean="0"/>
              <a:t>encodings</a:t>
            </a:r>
            <a:endParaRPr lang="da-DK" dirty="0" smtClean="0"/>
          </a:p>
        </p:txBody>
      </p:sp>
      <p:grpSp>
        <p:nvGrpSpPr>
          <p:cNvPr id="56" name="Group 55"/>
          <p:cNvGrpSpPr/>
          <p:nvPr/>
        </p:nvGrpSpPr>
        <p:grpSpPr>
          <a:xfrm>
            <a:off x="3924722" y="2221580"/>
            <a:ext cx="1269261" cy="1460110"/>
            <a:chOff x="3868723" y="477466"/>
            <a:chExt cx="1269261" cy="1460110"/>
          </a:xfrm>
        </p:grpSpPr>
        <p:grpSp>
          <p:nvGrpSpPr>
            <p:cNvPr id="57" name="Group 56"/>
            <p:cNvGrpSpPr/>
            <p:nvPr/>
          </p:nvGrpSpPr>
          <p:grpSpPr>
            <a:xfrm>
              <a:off x="3868723" y="477466"/>
              <a:ext cx="504056" cy="360040"/>
              <a:chOff x="3132634" y="621482"/>
              <a:chExt cx="504056" cy="36004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3132634" y="621482"/>
                <a:ext cx="504056" cy="3600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da-DK" dirty="0" err="1" smtClean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3132634" y="693490"/>
                <a:ext cx="504056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3868723" y="1046336"/>
              <a:ext cx="504056" cy="360040"/>
              <a:chOff x="3132634" y="621482"/>
              <a:chExt cx="504056" cy="36004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132634" y="621482"/>
                <a:ext cx="504056" cy="3600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da-DK" dirty="0" err="1" smtClean="0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3132634" y="693490"/>
                <a:ext cx="504056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4633928" y="748817"/>
              <a:ext cx="504056" cy="360040"/>
              <a:chOff x="3132634" y="621482"/>
              <a:chExt cx="504056" cy="36004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3132634" y="621482"/>
                <a:ext cx="504056" cy="3600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da-DK" dirty="0" err="1" smtClean="0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3132634" y="693490"/>
                <a:ext cx="504056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Arrow Connector 59"/>
            <p:cNvCxnSpPr>
              <a:stCxn id="68" idx="3"/>
              <a:endCxn id="64" idx="1"/>
            </p:cNvCxnSpPr>
            <p:nvPr/>
          </p:nvCxnSpPr>
          <p:spPr>
            <a:xfrm>
              <a:off x="4372779" y="657486"/>
              <a:ext cx="261149" cy="271351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66" idx="3"/>
              <a:endCxn id="64" idx="1"/>
            </p:cNvCxnSpPr>
            <p:nvPr/>
          </p:nvCxnSpPr>
          <p:spPr>
            <a:xfrm flipV="1">
              <a:off x="4372779" y="928837"/>
              <a:ext cx="261149" cy="29751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66" idx="0"/>
              <a:endCxn id="68" idx="2"/>
            </p:cNvCxnSpPr>
            <p:nvPr/>
          </p:nvCxnSpPr>
          <p:spPr>
            <a:xfrm flipV="1">
              <a:off x="4120751" y="837506"/>
              <a:ext cx="0" cy="20883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3941360" y="1568244"/>
              <a:ext cx="110011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200" dirty="0" smtClean="0">
                  <a:solidFill>
                    <a:schemeClr val="accent3"/>
                  </a:solidFill>
                </a:rPr>
                <a:t>forenklet fælles datamodel</a:t>
              </a:r>
              <a:endParaRPr lang="da-DK" sz="1200" dirty="0" smtClean="0">
                <a:solidFill>
                  <a:schemeClr val="accent3"/>
                </a:solidFill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5337783" y="5337198"/>
            <a:ext cx="93116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dirty="0" err="1" smtClean="0">
                <a:solidFill>
                  <a:schemeClr val="accent3"/>
                </a:solidFill>
              </a:rPr>
              <a:t>GeoJSON</a:t>
            </a:r>
            <a:endParaRPr lang="da-DK" sz="1400" dirty="0">
              <a:solidFill>
                <a:schemeClr val="accent3"/>
              </a:solidFill>
            </a:endParaRPr>
          </a:p>
          <a:p>
            <a:r>
              <a:rPr lang="da-DK" sz="1400" dirty="0" smtClean="0">
                <a:solidFill>
                  <a:schemeClr val="accent3"/>
                </a:solidFill>
              </a:rPr>
              <a:t>…</a:t>
            </a:r>
            <a:endParaRPr lang="da-DK" sz="1400" dirty="0" smtClean="0">
              <a:solidFill>
                <a:schemeClr val="accent3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4559137" y="1726887"/>
            <a:ext cx="1" cy="518672"/>
          </a:xfrm>
          <a:prstGeom prst="straightConnector1">
            <a:avLst/>
          </a:prstGeom>
          <a:ln w="19050">
            <a:solidFill>
              <a:schemeClr val="accent3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4559137" y="3764242"/>
            <a:ext cx="1" cy="518672"/>
          </a:xfrm>
          <a:prstGeom prst="straightConnector1">
            <a:avLst/>
          </a:prstGeom>
          <a:ln w="19050">
            <a:solidFill>
              <a:schemeClr val="accent3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79051" y="402623"/>
            <a:ext cx="25922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smtClean="0"/>
              <a:t>2017.2:</a:t>
            </a:r>
          </a:p>
        </p:txBody>
      </p:sp>
    </p:spTree>
    <p:extLst>
      <p:ext uri="{BB962C8B-B14F-4D97-AF65-F5344CB8AC3E}">
        <p14:creationId xmlns:p14="http://schemas.microsoft.com/office/powerpoint/2010/main" val="330739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3" grpId="0"/>
      <p:bldP spid="54" grpId="0"/>
      <p:bldP spid="55" grpId="0"/>
      <p:bldP spid="71" grpId="0"/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3450"/>
            <a:ext cx="9145588" cy="55450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6330" y="6094090"/>
            <a:ext cx="828092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>
                <a:hlinkClick r:id="rId3"/>
              </a:rPr>
              <a:t>https://</a:t>
            </a:r>
            <a:r>
              <a:rPr lang="da-DK" dirty="0" smtClean="0">
                <a:hlinkClick r:id="rId3"/>
              </a:rPr>
              <a:t>webgate.ec.europa.eu/fpfis/wikis/display/InspireMIG/Action+2017.2+on+alternative+encodings+for+INSPIRE+data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9413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54" y="0"/>
            <a:ext cx="7848872" cy="63823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6330" y="6360492"/>
            <a:ext cx="828092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>
                <a:hlinkClick r:id="rId3"/>
              </a:rPr>
              <a:t>https://</a:t>
            </a:r>
            <a:r>
              <a:rPr lang="da-DK" dirty="0" smtClean="0">
                <a:hlinkClick r:id="rId3"/>
              </a:rPr>
              <a:t>github.com/INSPIRE-MIF/2017.2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8561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</a:t>
            </a:r>
            <a:r>
              <a:rPr lang="en-US" dirty="0" err="1" smtClean="0"/>
              <a:t>Programme</a:t>
            </a:r>
            <a:r>
              <a:rPr lang="en-US" dirty="0" smtClean="0"/>
              <a:t> 2016-2020: open actions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CA82-0F70-4548-A7C9-890A207DD85D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Styrelsen for Dataforsyning og Effektivisering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8E044AEF-F590-47CE-BE8F-5C241A59BA2A}" type="slidenum">
              <a:rPr lang="da-DK" smtClean="0"/>
              <a:pPr/>
              <a:t>7</a:t>
            </a:fld>
            <a:endParaRPr lang="da-DK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217463"/>
              </p:ext>
            </p:extLst>
          </p:nvPr>
        </p:nvGraphicFramePr>
        <p:xfrm>
          <a:off x="450850" y="1917700"/>
          <a:ext cx="8240714" cy="35839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9616">
                  <a:extLst>
                    <a:ext uri="{9D8B030D-6E8A-4147-A177-3AD203B41FA5}">
                      <a16:colId xmlns:a16="http://schemas.microsoft.com/office/drawing/2014/main" val="3548474434"/>
                    </a:ext>
                  </a:extLst>
                </a:gridCol>
                <a:gridCol w="7071098">
                  <a:extLst>
                    <a:ext uri="{9D8B030D-6E8A-4147-A177-3AD203B41FA5}">
                      <a16:colId xmlns:a16="http://schemas.microsoft.com/office/drawing/2014/main" val="3082895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u="none" strike="noStrike" dirty="0">
                          <a:effectLst/>
                        </a:rPr>
                        <a:t>MIWP-ID</a:t>
                      </a:r>
                      <a:endParaRPr lang="da-D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u="none" strike="noStrike" dirty="0" err="1">
                          <a:effectLst/>
                        </a:rPr>
                        <a:t>Task</a:t>
                      </a:r>
                      <a:endParaRPr lang="da-D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0798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2016.4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Theme specific issues of data specifications &amp; exchange of implementation experiences in thematic domains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9653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2016.5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Priority list of data sets for </a:t>
                      </a:r>
                      <a:r>
                        <a:rPr lang="en-US" sz="2000" u="none" strike="noStrike" dirty="0" err="1">
                          <a:effectLst/>
                        </a:rPr>
                        <a:t>eReporting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60749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2017.1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Drafting of "Master Guidelines" for the INSPIRE Directive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10977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 dirty="0">
                          <a:effectLst/>
                        </a:rPr>
                        <a:t>2017.2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 dirty="0">
                          <a:effectLst/>
                        </a:rPr>
                        <a:t>Alternative </a:t>
                      </a:r>
                      <a:r>
                        <a:rPr lang="da-DK" sz="2000" u="none" strike="noStrike" dirty="0" err="1">
                          <a:effectLst/>
                        </a:rPr>
                        <a:t>encodings</a:t>
                      </a:r>
                      <a:r>
                        <a:rPr lang="da-DK" sz="2000" u="none" strike="noStrike" dirty="0">
                          <a:effectLst/>
                        </a:rPr>
                        <a:t> for INSPIRE data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0641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2017.3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Improved client support for INSPIRE data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74510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2017.4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Validation and conformity testing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5020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2018.1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Streamlining the monitoring and reporting for 2019 (phase 2)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4005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2019.2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Improving accessibility of data sets through network services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4568220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24322" y="4365898"/>
            <a:ext cx="5112568" cy="40294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 smtClean="0"/>
          </a:p>
        </p:txBody>
      </p:sp>
    </p:spTree>
    <p:extLst>
      <p:ext uri="{BB962C8B-B14F-4D97-AF65-F5344CB8AC3E}">
        <p14:creationId xmlns:p14="http://schemas.microsoft.com/office/powerpoint/2010/main" val="313151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V</a:t>
            </a:r>
            <a:r>
              <a:rPr lang="da-DK" dirty="0" err="1" smtClean="0"/>
              <a:t>alidator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8</a:t>
            </a:fld>
            <a:endParaRPr lang="da-D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5" y="2129176"/>
            <a:ext cx="9078592" cy="432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7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3572-45C6-46A0-ADD8-427D78C7374C}" type="datetime2">
              <a:rPr lang="da-DK" smtClean="0"/>
              <a:t>1. marts 2019</a:t>
            </a:fld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sp>
        <p:nvSpPr>
          <p:cNvPr id="8" name="TextBox 7"/>
          <p:cNvSpPr txBox="1"/>
          <p:nvPr/>
        </p:nvSpPr>
        <p:spPr>
          <a:xfrm>
            <a:off x="396330" y="6094090"/>
            <a:ext cx="828092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>
                <a:hlinkClick r:id="rId2"/>
              </a:rPr>
              <a:t>https://</a:t>
            </a:r>
            <a:r>
              <a:rPr lang="da-DK" dirty="0" smtClean="0">
                <a:hlinkClick r:id="rId2"/>
              </a:rPr>
              <a:t>webgate.ec.europa.eu/fpfis/wikis/display/InspireMIG/Action+2017.4+on+validation+and+conformity+testing</a:t>
            </a:r>
            <a:endParaRPr lang="da-DK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314" y="261442"/>
            <a:ext cx="8832773" cy="509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7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datastyrelsen PowerPoint skabelon DK">
  <a:themeElements>
    <a:clrScheme name="Geodatastyrelsen">
      <a:dk1>
        <a:srgbClr val="000000"/>
      </a:dk1>
      <a:lt1>
        <a:sysClr val="window" lastClr="FFFFFF"/>
      </a:lt1>
      <a:dk2>
        <a:srgbClr val="1F497D"/>
      </a:dk2>
      <a:lt2>
        <a:srgbClr val="1DE2CD"/>
      </a:lt2>
      <a:accent1>
        <a:srgbClr val="0097A7"/>
      </a:accent1>
      <a:accent2>
        <a:srgbClr val="045C65"/>
      </a:accent2>
      <a:accent3>
        <a:srgbClr val="FF5252"/>
      </a:accent3>
      <a:accent4>
        <a:srgbClr val="673AB7"/>
      </a:accent4>
      <a:accent5>
        <a:srgbClr val="0C2D83"/>
      </a:accent5>
      <a:accent6>
        <a:srgbClr val="0091EA"/>
      </a:accent6>
      <a:hlink>
        <a:srgbClr val="0000FF"/>
      </a:hlink>
      <a:folHlink>
        <a:srgbClr val="800080"/>
      </a:folHlink>
    </a:clrScheme>
    <a:fontScheme name="EFK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3B43E4DE-583B-4BC5-9C61-DBB4BF3B9672}" vid="{C49A3815-1433-4786-81A9-1AE289EF3C38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373</Words>
  <Application>Microsoft Office PowerPoint</Application>
  <PresentationFormat>Custom</PresentationFormat>
  <Paragraphs>109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Geodatastyrelsen PowerPoint skabelon DK</vt:lpstr>
      <vt:lpstr>Deltagelse i MIWP</vt:lpstr>
      <vt:lpstr>Work Programme 2016-2020: open actions</vt:lpstr>
      <vt:lpstr>PowerPoint Presentation</vt:lpstr>
      <vt:lpstr>PowerPoint Presentation</vt:lpstr>
      <vt:lpstr>PowerPoint Presentation</vt:lpstr>
      <vt:lpstr>PowerPoint Presentation</vt:lpstr>
      <vt:lpstr>Work Programme 2016-2020: open actions</vt:lpstr>
      <vt:lpstr>Validator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2019-02-28T19:14:00Z</dcterms:created>
  <dcterms:modified xsi:type="dcterms:W3CDTF">2019-03-01T10:56:06Z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</Properties>
</file>